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7"/>
  </p:notesMasterIdLst>
  <p:sldIdLst>
    <p:sldId id="256" r:id="rId2"/>
    <p:sldId id="534" r:id="rId3"/>
    <p:sldId id="262" r:id="rId4"/>
    <p:sldId id="550" r:id="rId5"/>
    <p:sldId id="506" r:id="rId6"/>
    <p:sldId id="532" r:id="rId7"/>
    <p:sldId id="539" r:id="rId8"/>
    <p:sldId id="562" r:id="rId9"/>
    <p:sldId id="563" r:id="rId10"/>
    <p:sldId id="507" r:id="rId11"/>
    <p:sldId id="527" r:id="rId12"/>
    <p:sldId id="528" r:id="rId13"/>
    <p:sldId id="529" r:id="rId14"/>
    <p:sldId id="535" r:id="rId15"/>
    <p:sldId id="566" r:id="rId16"/>
    <p:sldId id="567" r:id="rId17"/>
    <p:sldId id="555" r:id="rId18"/>
    <p:sldId id="556" r:id="rId19"/>
    <p:sldId id="557" r:id="rId20"/>
    <p:sldId id="543" r:id="rId21"/>
    <p:sldId id="554" r:id="rId22"/>
    <p:sldId id="551" r:id="rId23"/>
    <p:sldId id="560" r:id="rId24"/>
    <p:sldId id="561" r:id="rId25"/>
    <p:sldId id="558" r:id="rId26"/>
    <p:sldId id="564" r:id="rId27"/>
    <p:sldId id="565" r:id="rId28"/>
    <p:sldId id="537" r:id="rId29"/>
    <p:sldId id="547" r:id="rId30"/>
    <p:sldId id="549" r:id="rId31"/>
    <p:sldId id="509" r:id="rId32"/>
    <p:sldId id="569" r:id="rId33"/>
    <p:sldId id="568" r:id="rId34"/>
    <p:sldId id="521" r:id="rId35"/>
    <p:sldId id="50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80" autoAdjust="0"/>
  </p:normalViewPr>
  <p:slideViewPr>
    <p:cSldViewPr>
      <p:cViewPr>
        <p:scale>
          <a:sx n="100" d="100"/>
          <a:sy n="100" d="100"/>
        </p:scale>
        <p:origin x="-516"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BFC1B-92BC-4323-A529-D889B8BC6282}" type="datetimeFigureOut">
              <a:rPr lang="en-US" smtClean="0"/>
              <a:t>10/22/2017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096342-BEEF-48E1-8245-51D93C24E733}" type="slidenum">
              <a:rPr lang="en-US" smtClean="0"/>
              <a:t>‹#›</a:t>
            </a:fld>
            <a:endParaRPr lang="en-US"/>
          </a:p>
        </p:txBody>
      </p:sp>
    </p:spTree>
    <p:extLst>
      <p:ext uri="{BB962C8B-B14F-4D97-AF65-F5344CB8AC3E}">
        <p14:creationId xmlns:p14="http://schemas.microsoft.com/office/powerpoint/2010/main" val="386298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6342-BEEF-48E1-8245-51D93C24E733}" type="slidenum">
              <a:rPr lang="en-US" smtClean="0"/>
              <a:t>1</a:t>
            </a:fld>
            <a:endParaRPr lang="en-US"/>
          </a:p>
        </p:txBody>
      </p:sp>
    </p:spTree>
    <p:extLst>
      <p:ext uri="{BB962C8B-B14F-4D97-AF65-F5344CB8AC3E}">
        <p14:creationId xmlns:p14="http://schemas.microsoft.com/office/powerpoint/2010/main" val="235629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6342-BEEF-48E1-8245-51D93C24E733}" type="slidenum">
              <a:rPr lang="en-US" smtClean="0"/>
              <a:t>14</a:t>
            </a:fld>
            <a:endParaRPr lang="en-US"/>
          </a:p>
        </p:txBody>
      </p:sp>
    </p:spTree>
    <p:extLst>
      <p:ext uri="{BB962C8B-B14F-4D97-AF65-F5344CB8AC3E}">
        <p14:creationId xmlns:p14="http://schemas.microsoft.com/office/powerpoint/2010/main" val="212131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smtClean="0"/>
              <a:t>       </a:t>
            </a:r>
            <a:endParaRPr lang="en-US" dirty="0"/>
          </a:p>
        </p:txBody>
      </p:sp>
      <p:sp>
        <p:nvSpPr>
          <p:cNvPr id="4" name="Slide Number Placeholder 3"/>
          <p:cNvSpPr>
            <a:spLocks noGrp="1"/>
          </p:cNvSpPr>
          <p:nvPr>
            <p:ph type="sldNum" sz="quarter" idx="10"/>
          </p:nvPr>
        </p:nvSpPr>
        <p:spPr/>
        <p:txBody>
          <a:bodyPr/>
          <a:lstStyle/>
          <a:p>
            <a:fld id="{11096342-BEEF-48E1-8245-51D93C24E733}" type="slidenum">
              <a:rPr lang="en-US" smtClean="0"/>
              <a:t>18</a:t>
            </a:fld>
            <a:endParaRPr lang="en-US"/>
          </a:p>
        </p:txBody>
      </p:sp>
    </p:spTree>
    <p:extLst>
      <p:ext uri="{BB962C8B-B14F-4D97-AF65-F5344CB8AC3E}">
        <p14:creationId xmlns:p14="http://schemas.microsoft.com/office/powerpoint/2010/main" val="5578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6342-BEEF-48E1-8245-51D93C24E733}" type="slidenum">
              <a:rPr lang="en-US" smtClean="0"/>
              <a:t>21</a:t>
            </a:fld>
            <a:endParaRPr lang="en-US"/>
          </a:p>
        </p:txBody>
      </p:sp>
    </p:spTree>
    <p:extLst>
      <p:ext uri="{BB962C8B-B14F-4D97-AF65-F5344CB8AC3E}">
        <p14:creationId xmlns:p14="http://schemas.microsoft.com/office/powerpoint/2010/main" val="3158070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6342-BEEF-48E1-8245-51D93C24E733}" type="slidenum">
              <a:rPr lang="en-US" smtClean="0"/>
              <a:t>29</a:t>
            </a:fld>
            <a:endParaRPr lang="en-US"/>
          </a:p>
        </p:txBody>
      </p:sp>
    </p:spTree>
    <p:extLst>
      <p:ext uri="{BB962C8B-B14F-4D97-AF65-F5344CB8AC3E}">
        <p14:creationId xmlns:p14="http://schemas.microsoft.com/office/powerpoint/2010/main" val="4472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6342-BEEF-48E1-8245-51D93C24E733}" type="slidenum">
              <a:rPr lang="en-US" smtClean="0"/>
              <a:t>31</a:t>
            </a:fld>
            <a:endParaRPr lang="en-US"/>
          </a:p>
        </p:txBody>
      </p:sp>
    </p:spTree>
    <p:extLst>
      <p:ext uri="{BB962C8B-B14F-4D97-AF65-F5344CB8AC3E}">
        <p14:creationId xmlns:p14="http://schemas.microsoft.com/office/powerpoint/2010/main" val="127291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6342-BEEF-48E1-8245-51D93C24E733}" type="slidenum">
              <a:rPr lang="en-US" smtClean="0"/>
              <a:t>32</a:t>
            </a:fld>
            <a:endParaRPr lang="en-US"/>
          </a:p>
        </p:txBody>
      </p:sp>
    </p:spTree>
    <p:extLst>
      <p:ext uri="{BB962C8B-B14F-4D97-AF65-F5344CB8AC3E}">
        <p14:creationId xmlns:p14="http://schemas.microsoft.com/office/powerpoint/2010/main" val="354590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6342-BEEF-48E1-8245-51D93C24E733}" type="slidenum">
              <a:rPr lang="en-US" smtClean="0"/>
              <a:t>33</a:t>
            </a:fld>
            <a:endParaRPr lang="en-US"/>
          </a:p>
        </p:txBody>
      </p:sp>
    </p:spTree>
    <p:extLst>
      <p:ext uri="{BB962C8B-B14F-4D97-AF65-F5344CB8AC3E}">
        <p14:creationId xmlns:p14="http://schemas.microsoft.com/office/powerpoint/2010/main" val="226324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096342-BEEF-48E1-8245-51D93C24E733}" type="slidenum">
              <a:rPr lang="en-US" smtClean="0"/>
              <a:t>34</a:t>
            </a:fld>
            <a:endParaRPr lang="en-US"/>
          </a:p>
        </p:txBody>
      </p:sp>
    </p:spTree>
    <p:extLst>
      <p:ext uri="{BB962C8B-B14F-4D97-AF65-F5344CB8AC3E}">
        <p14:creationId xmlns:p14="http://schemas.microsoft.com/office/powerpoint/2010/main" val="184040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32625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289405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CB211B6-917E-4EFD-B334-92FB99E80A1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7156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342418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CB211B6-917E-4EFD-B334-92FB99E80A1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3714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424386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190624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334018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12389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3715090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308030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304274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226435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249418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253519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1EE2D-4CA7-40B2-A3E4-1E42F043C287}" type="datetimeFigureOut">
              <a:rPr lang="en-US" smtClean="0"/>
              <a:pPr/>
              <a:t>10/22/2017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CB211B6-917E-4EFD-B334-92FB99E80A1B}" type="slidenum">
              <a:rPr lang="en-US" smtClean="0"/>
              <a:pPr/>
              <a:t>‹#›</a:t>
            </a:fld>
            <a:endParaRPr lang="en-US"/>
          </a:p>
        </p:txBody>
      </p:sp>
    </p:spTree>
    <p:extLst>
      <p:ext uri="{BB962C8B-B14F-4D97-AF65-F5344CB8AC3E}">
        <p14:creationId xmlns:p14="http://schemas.microsoft.com/office/powerpoint/2010/main" val="45594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101EE2D-4CA7-40B2-A3E4-1E42F043C287}" type="datetimeFigureOut">
              <a:rPr lang="en-US" smtClean="0"/>
              <a:pPr/>
              <a:t>10/22/2017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CB211B6-917E-4EFD-B334-92FB99E80A1B}" type="slidenum">
              <a:rPr lang="en-US" smtClean="0"/>
              <a:pPr/>
              <a:t>‹#›</a:t>
            </a:fld>
            <a:endParaRPr lang="en-US"/>
          </a:p>
        </p:txBody>
      </p:sp>
    </p:spTree>
    <p:extLst>
      <p:ext uri="{BB962C8B-B14F-4D97-AF65-F5344CB8AC3E}">
        <p14:creationId xmlns:p14="http://schemas.microsoft.com/office/powerpoint/2010/main" val="361748666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2057400"/>
          </a:xfrm>
        </p:spPr>
        <p:txBody>
          <a:bodyPr>
            <a:noAutofit/>
          </a:bodyPr>
          <a:lstStyle/>
          <a:p>
            <a:pPr algn="ctr"/>
            <a:r>
              <a:rPr lang="mn-MN" sz="2000" dirty="0" smtClean="0">
                <a:latin typeface="Arial" panose="020B0604020202020204" pitchFamily="34" charset="0"/>
                <a:cs typeface="Arial" panose="020B0604020202020204" pitchFamily="34" charset="0"/>
              </a:rPr>
              <a:t>Улсын Их Хурлын Тамгын газар, Швейцарийн хөгжлийн агентлаг,</a:t>
            </a:r>
            <a:br>
              <a:rPr lang="mn-MN" sz="2000" dirty="0" smtClean="0">
                <a:latin typeface="Arial" panose="020B0604020202020204" pitchFamily="34" charset="0"/>
                <a:cs typeface="Arial" panose="020B0604020202020204" pitchFamily="34" charset="0"/>
              </a:rPr>
            </a:br>
            <a:r>
              <a:rPr lang="mn-MN" sz="2000" dirty="0" smtClean="0">
                <a:latin typeface="Arial" panose="020B0604020202020204" pitchFamily="34" charset="0"/>
                <a:cs typeface="Arial" panose="020B0604020202020204" pitchFamily="34" charset="0"/>
              </a:rPr>
              <a:t> НҮБ-ын Хөгжлийн хөтөлбөрийн “Төлөөллийн байгууллагын чадавхыг бэхжүүлэх нь” төсөл</a:t>
            </a:r>
            <a:br>
              <a:rPr lang="mn-MN" sz="2000" dirty="0" smtClean="0">
                <a:latin typeface="Arial" panose="020B0604020202020204" pitchFamily="34" charset="0"/>
                <a:cs typeface="Arial" panose="020B0604020202020204" pitchFamily="34"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mn-MN" sz="2000" b="1" dirty="0" smtClean="0">
                <a:latin typeface="Arial" panose="020B0604020202020204" pitchFamily="34" charset="0"/>
                <a:cs typeface="Arial" panose="020B0604020202020204" pitchFamily="34" charset="0"/>
              </a:rPr>
              <a:t>“БАГИЙН ИРГЭДИЙН НИЙТИЙН ХУРЛЫН</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mn-MN" sz="2000" b="1" dirty="0" smtClean="0">
                <a:latin typeface="Arial" panose="020B0604020202020204" pitchFamily="34" charset="0"/>
                <a:cs typeface="Arial" panose="020B0604020202020204" pitchFamily="34" charset="0"/>
              </a:rPr>
              <a:t> СУРГАЛТЫН  СУРГАГЧ БАГШ БЭЛТГЭХ”  СУРГАЛТ</a:t>
            </a:r>
            <a:endParaRPr lang="en-US" sz="2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00100" y="3124200"/>
            <a:ext cx="7620000" cy="3124200"/>
          </a:xfrm>
        </p:spPr>
        <p:txBody>
          <a:bodyPr>
            <a:normAutofit/>
          </a:bodyPr>
          <a:lstStyle/>
          <a:p>
            <a:pPr algn="ctr"/>
            <a:r>
              <a:rPr lang="mn-MN" sz="3600" b="1" spc="-50" dirty="0" smtClean="0">
                <a:solidFill>
                  <a:schemeClr val="tx1">
                    <a:lumMod val="85000"/>
                    <a:lumOff val="15000"/>
                  </a:schemeClr>
                </a:solidFill>
                <a:latin typeface="Arial" panose="020B0604020202020204" pitchFamily="34" charset="0"/>
                <a:ea typeface="+mj-ea"/>
                <a:cs typeface="Arial" panose="020B0604020202020204" pitchFamily="34" charset="0"/>
              </a:rPr>
              <a:t>БИНХ-ын </a:t>
            </a:r>
            <a:r>
              <a:rPr lang="mn-MN" sz="3600" b="1" spc="-50" dirty="0">
                <a:solidFill>
                  <a:schemeClr val="tx1">
                    <a:lumMod val="85000"/>
                    <a:lumOff val="15000"/>
                  </a:schemeClr>
                </a:solidFill>
                <a:latin typeface="Arial" panose="020B0604020202020204" pitchFamily="34" charset="0"/>
                <a:ea typeface="+mj-ea"/>
                <a:cs typeface="Arial" panose="020B0604020202020204" pitchFamily="34" charset="0"/>
              </a:rPr>
              <a:t>Т</a:t>
            </a:r>
            <a:r>
              <a:rPr lang="mn-MN" sz="3600" b="1" spc="-50" dirty="0" smtClean="0">
                <a:solidFill>
                  <a:schemeClr val="tx1">
                    <a:lumMod val="85000"/>
                    <a:lumOff val="15000"/>
                  </a:schemeClr>
                </a:solidFill>
                <a:latin typeface="Arial" panose="020B0604020202020204" pitchFamily="34" charset="0"/>
                <a:ea typeface="+mj-ea"/>
                <a:cs typeface="Arial" panose="020B0604020202020204" pitchFamily="34" charset="0"/>
              </a:rPr>
              <a:t>эргүүлэгчид</a:t>
            </a:r>
            <a:endParaRPr lang="mn-MN" sz="3200" dirty="0" smtClean="0">
              <a:latin typeface="Times New Roman" pitchFamily="18" charset="0"/>
              <a:cs typeface="Times New Roman" pitchFamily="18" charset="0"/>
            </a:endParaRPr>
          </a:p>
          <a:p>
            <a:endParaRPr lang="mn-MN"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371300" cy="609600"/>
          </a:xfrm>
        </p:spPr>
        <p:txBody>
          <a:bodyPr>
            <a:noAutofit/>
          </a:bodyPr>
          <a:lstStyle/>
          <a:p>
            <a:pPr lvl="0" algn="ctr"/>
            <a:r>
              <a:rPr lang="mn-MN" sz="3200" dirty="0" smtClean="0">
                <a:latin typeface="Arial" panose="020B0604020202020204" pitchFamily="34" charset="0"/>
                <a:cs typeface="Arial" panose="020B0604020202020204" pitchFamily="34" charset="0"/>
              </a:rPr>
              <a:t>Дасгал. Т</a:t>
            </a:r>
            <a:r>
              <a:rPr lang="mn-MN" sz="3200" dirty="0" smtClean="0">
                <a:latin typeface="Arial" panose="020B0604020202020204" pitchFamily="34" charset="0"/>
                <a:ea typeface="Calibri" panose="020F0502020204030204" pitchFamily="34" charset="0"/>
              </a:rPr>
              <a:t>эргүүлэгчдийн бүрэн эрх</a:t>
            </a:r>
            <a:r>
              <a:rPr lang="en-US" sz="3200" dirty="0"/>
              <a:t/>
            </a:r>
            <a:br>
              <a:rPr lang="en-US" sz="3200" dirty="0"/>
            </a:b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1143000" y="1828800"/>
            <a:ext cx="7391400" cy="3371500"/>
          </a:xfrm>
          <a:prstGeom prst="rect">
            <a:avLst/>
          </a:prstGeom>
        </p:spPr>
        <p:txBody>
          <a:bodyPr wrap="square">
            <a:spAutoFit/>
          </a:bodyPr>
          <a:lstStyle/>
          <a:p>
            <a:pPr marL="342900" marR="0" lvl="0" indent="-342900" algn="just">
              <a:lnSpc>
                <a:spcPct val="107000"/>
              </a:lnSpc>
              <a:spcBef>
                <a:spcPts val="0"/>
              </a:spcBef>
              <a:spcAft>
                <a:spcPts val="800"/>
              </a:spcAft>
              <a:buFont typeface="Symbol" panose="05050102010706020507" pitchFamily="18" charset="2"/>
              <a:buChar char=""/>
            </a:pPr>
            <a:r>
              <a:rPr lang="mn-MN" sz="2400" dirty="0" smtClean="0">
                <a:latin typeface="Arial" panose="020B0604020202020204" pitchFamily="34" charset="0"/>
                <a:ea typeface="Calibri" panose="020F0502020204030204" pitchFamily="34" charset="0"/>
              </a:rPr>
              <a:t>Тэргүүлэгчдийн </a:t>
            </a:r>
            <a:r>
              <a:rPr lang="mn-MN" sz="2400" dirty="0">
                <a:latin typeface="Arial" panose="020B0604020202020204" pitchFamily="34" charset="0"/>
                <a:ea typeface="Calibri" panose="020F0502020204030204" pitchFamily="34" charset="0"/>
              </a:rPr>
              <a:t>бүрэн эрх хэрхэн хэрэгждэг вэ? </a:t>
            </a:r>
            <a:endParaRPr lang="mn-MN" sz="2400" dirty="0" smtClean="0">
              <a:latin typeface="Arial" panose="020B0604020202020204" pitchFamily="34" charset="0"/>
              <a:ea typeface="Calibri" panose="020F050202020403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mn-MN" sz="2400" dirty="0" smtClean="0">
                <a:latin typeface="Arial" panose="020B0604020202020204" pitchFamily="34" charset="0"/>
                <a:ea typeface="Calibri" panose="020F0502020204030204" pitchFamily="34" charset="0"/>
              </a:rPr>
              <a:t>Ямар </a:t>
            </a:r>
            <a:r>
              <a:rPr lang="mn-MN" sz="2400" dirty="0">
                <a:latin typeface="Arial" panose="020B0604020202020204" pitchFamily="34" charset="0"/>
                <a:ea typeface="Calibri" panose="020F0502020204030204" pitchFamily="34" charset="0"/>
              </a:rPr>
              <a:t>бэрхшээл хүндрэл гардаг вэ? </a:t>
            </a:r>
            <a:endParaRPr lang="mn-MN" sz="2400" dirty="0" smtClean="0">
              <a:latin typeface="Arial" panose="020B0604020202020204" pitchFamily="34" charset="0"/>
              <a:ea typeface="Calibri" panose="020F050202020403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mn-MN" sz="2400" dirty="0" smtClean="0">
                <a:latin typeface="Arial" panose="020B0604020202020204" pitchFamily="34" charset="0"/>
                <a:ea typeface="Calibri" panose="020F0502020204030204" pitchFamily="34" charset="0"/>
              </a:rPr>
              <a:t>Хэрхэн </a:t>
            </a:r>
            <a:r>
              <a:rPr lang="mn-MN" sz="2400" dirty="0">
                <a:latin typeface="Arial" panose="020B0604020202020204" pitchFamily="34" charset="0"/>
                <a:ea typeface="Calibri" panose="020F0502020204030204" pitchFamily="34" charset="0"/>
              </a:rPr>
              <a:t>зөв оновчтой хэрэгжүүлэх нь зүйтэй гэж бодож байна вэ</a:t>
            </a:r>
            <a:r>
              <a:rPr lang="mn-MN" sz="2400" dirty="0" smtClean="0">
                <a:latin typeface="Arial" panose="020B0604020202020204" pitchFamily="34" charset="0"/>
                <a:ea typeface="Calibri" panose="020F0502020204030204" pitchFamily="34" charset="0"/>
              </a:rPr>
              <a:t>?</a:t>
            </a:r>
          </a:p>
          <a:p>
            <a:pPr marL="342900" marR="0" lvl="0" indent="-342900" algn="just">
              <a:lnSpc>
                <a:spcPct val="107000"/>
              </a:lnSpc>
              <a:spcBef>
                <a:spcPts val="0"/>
              </a:spcBef>
              <a:spcAft>
                <a:spcPts val="800"/>
              </a:spcAft>
              <a:buFont typeface="Symbol" panose="05050102010706020507" pitchFamily="18" charset="2"/>
              <a:buChar char=""/>
            </a:pPr>
            <a:r>
              <a:rPr lang="mn-MN" sz="2400" dirty="0" smtClean="0">
                <a:latin typeface="Arial" panose="020B0604020202020204" pitchFamily="34" charset="0"/>
                <a:ea typeface="Calibri" panose="020F0502020204030204" pitchFamily="34" charset="0"/>
              </a:rPr>
              <a:t>Цаашид юу хийх хэрэгтэй гэж бодож байна вэ?</a:t>
            </a:r>
          </a:p>
          <a:p>
            <a:pPr marL="342900" marR="0" lvl="0" indent="-342900" algn="just">
              <a:lnSpc>
                <a:spcPct val="107000"/>
              </a:lnSpc>
              <a:spcBef>
                <a:spcPts val="0"/>
              </a:spcBef>
              <a:spcAft>
                <a:spcPts val="800"/>
              </a:spcAft>
              <a:buFont typeface="Symbol" panose="05050102010706020507" pitchFamily="18" charset="2"/>
              <a:buChar char=""/>
            </a:pPr>
            <a:endParaRPr lang="mn-MN" sz="2400" dirty="0">
              <a:effectLst/>
              <a:latin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mn-MN" sz="2400" dirty="0" smtClean="0">
                <a:latin typeface="Arial" panose="020B0604020202020204" pitchFamily="34" charset="0"/>
              </a:rPr>
              <a:t>Хугацаа  10 минут, дүгнэлт 2,2 минут</a:t>
            </a:r>
            <a:endParaRPr lang="en-US" sz="2400" dirty="0">
              <a:effectLst/>
            </a:endParaRPr>
          </a:p>
        </p:txBody>
      </p:sp>
    </p:spTree>
    <p:extLst>
      <p:ext uri="{BB962C8B-B14F-4D97-AF65-F5344CB8AC3E}">
        <p14:creationId xmlns:p14="http://schemas.microsoft.com/office/powerpoint/2010/main" val="2234945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
          <p:cNvSpPr txBox="1">
            <a:spLocks noGrp="1" noChangeArrowheads="1"/>
          </p:cNvSpPr>
          <p:nvPr>
            <p:ph idx="1"/>
          </p:nvPr>
        </p:nvSpPr>
        <p:spPr bwMode="auto">
          <a:xfrm>
            <a:off x="1219200" y="457200"/>
            <a:ext cx="7086600" cy="1143000"/>
          </a:xfrm>
          <a:prstGeom prst="rect">
            <a:avLst/>
          </a:prstGeom>
          <a:solidFill>
            <a:sysClr val="window" lastClr="FFFFFF">
              <a:lumMod val="100000"/>
              <a:lumOff val="0"/>
            </a:sysClr>
          </a:solidFill>
          <a:ln w="63500" cmpd="thickThin">
            <a:solidFill>
              <a:srgbClr val="F79646">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indent="0" fontAlgn="t">
              <a:lnSpc>
                <a:spcPct val="115000"/>
              </a:lnSpc>
              <a:spcBef>
                <a:spcPts val="0"/>
              </a:spcBef>
              <a:spcAft>
                <a:spcPts val="0"/>
              </a:spcAft>
              <a:buNone/>
            </a:pPr>
            <a:r>
              <a:rPr lang="mn-MN"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Арван </a:t>
            </a:r>
            <a:r>
              <a:rPr lang="mn-MN" sz="2800" b="1" dirty="0">
                <a:effectLst/>
                <a:latin typeface="Times New Roman" panose="02020603050405020304" pitchFamily="18" charset="0"/>
                <a:ea typeface="Times New Roman" panose="02020603050405020304" pitchFamily="18" charset="0"/>
                <a:cs typeface="Times New Roman" panose="02020603050405020304" pitchFamily="18" charset="0"/>
              </a:rPr>
              <a:t>долдугаар зүйл. Баг, хорооны Хурлын бүрэн эрх</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t">
              <a:lnSpc>
                <a:spcPct val="115000"/>
              </a:lnSpc>
              <a:spcBef>
                <a:spcPts val="0"/>
              </a:spcBef>
              <a:spcAft>
                <a:spcPts val="0"/>
              </a:spcAft>
              <a:buNone/>
            </a:pPr>
            <a:r>
              <a:rPr lang="mn-MN"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800" dirty="0">
                <a:effectLst/>
                <a:latin typeface="Times New Roman" panose="02020603050405020304" pitchFamily="18" charset="0"/>
                <a:ea typeface="Times New Roman" panose="02020603050405020304" pitchFamily="18" charset="0"/>
                <a:cs typeface="Times New Roman" panose="02020603050405020304" pitchFamily="18" charset="0"/>
              </a:rPr>
              <a:t>17.2.Баг, хорооны Хурлын энэ хуулийн 17.1.1-17.1.3, 17.1.8-д зааснаас бусад бүрэн эрхийг уг Хурлын хуралдааны чөлөө цагт тухайн Хурлын Тэргүүлэгчид хэрэгжүүлнэ.</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600"/>
              </a:spcAft>
              <a:buNone/>
            </a:pPr>
            <a:r>
              <a:rPr lang="mn-MN"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35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
          <p:cNvSpPr txBox="1">
            <a:spLocks noGrp="1" noChangeArrowheads="1"/>
          </p:cNvSpPr>
          <p:nvPr>
            <p:ph idx="1"/>
          </p:nvPr>
        </p:nvSpPr>
        <p:spPr bwMode="auto">
          <a:xfrm>
            <a:off x="381000" y="424841"/>
            <a:ext cx="8686800" cy="6400800"/>
          </a:xfrm>
          <a:prstGeom prst="rect">
            <a:avLst/>
          </a:prstGeom>
          <a:solidFill>
            <a:sysClr val="window" lastClr="FFFFFF">
              <a:lumMod val="100000"/>
              <a:lumOff val="0"/>
            </a:sysClr>
          </a:solidFill>
          <a:ln w="63500" cmpd="thickThin">
            <a:solidFill>
              <a:srgbClr val="F79646">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indent="0" fontAlgn="t">
              <a:lnSpc>
                <a:spcPct val="115000"/>
              </a:lnSpc>
              <a:spcBef>
                <a:spcPts val="0"/>
              </a:spcBef>
              <a:spcAft>
                <a:spcPts val="0"/>
              </a:spcAft>
              <a:buNone/>
            </a:pPr>
            <a:r>
              <a:rPr lang="mn-MN"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Арван </a:t>
            </a:r>
            <a:r>
              <a:rPr lang="mn-MN" sz="2400" b="1" dirty="0">
                <a:effectLst/>
                <a:latin typeface="Times New Roman" panose="02020603050405020304" pitchFamily="18" charset="0"/>
                <a:ea typeface="Times New Roman" panose="02020603050405020304" pitchFamily="18" charset="0"/>
                <a:cs typeface="Times New Roman" panose="02020603050405020304" pitchFamily="18" charset="0"/>
              </a:rPr>
              <a:t>долдугаар зүйл. Баг, хорооны Хурлын бүрэн эрх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t">
              <a:lnSpc>
                <a:spcPct val="115000"/>
              </a:lnSpc>
              <a:spcBef>
                <a:spcPts val="0"/>
              </a:spcBef>
              <a:spcAft>
                <a:spcPts val="0"/>
              </a:spcAft>
              <a:buNone/>
            </a:pPr>
            <a:r>
              <a:rPr lang="mn-MN"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400" dirty="0">
                <a:effectLst/>
                <a:latin typeface="Times New Roman" panose="02020603050405020304" pitchFamily="18" charset="0"/>
                <a:ea typeface="Times New Roman" panose="02020603050405020304" pitchFamily="18" charset="0"/>
                <a:cs typeface="Times New Roman" panose="02020603050405020304" pitchFamily="18" charset="0"/>
              </a:rPr>
              <a:t>17.1.1.Хурлын хуралдааны дарга, Хурлын Тэргүүлэгчдийг сонгох, чөлөөлөх;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400" dirty="0">
                <a:effectLst/>
                <a:latin typeface="Times New Roman" panose="02020603050405020304" pitchFamily="18" charset="0"/>
                <a:ea typeface="Times New Roman" panose="02020603050405020304" pitchFamily="18" charset="0"/>
                <a:cs typeface="Times New Roman" panose="02020603050405020304" pitchFamily="18" charset="0"/>
              </a:rPr>
              <a:t>17.1.2.баг, хорооны Засаг даргыг томилуулахаар нэр дэвшүүлэх, чөлөөлөх, огцруулах санал болон Засаг даргын огцрох тухай хүсэлтийг хүлээж авах эсэхтэй холбогдсон саналыг хэлэлцэн сум, дүүргийн Засаг даргад уламжлах;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400" dirty="0">
                <a:effectLst/>
                <a:latin typeface="Times New Roman" panose="02020603050405020304" pitchFamily="18" charset="0"/>
                <a:ea typeface="Times New Roman" panose="02020603050405020304" pitchFamily="18" charset="0"/>
                <a:cs typeface="Times New Roman" panose="02020603050405020304" pitchFamily="18" charset="0"/>
              </a:rPr>
              <a:t>17.1.3.Хурлын дотоод зохион байгуулалтын асуудлыг хэлэлцэн шийдвэрлэх;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17.1.8.иргэдийн </a:t>
            </a:r>
            <a:r>
              <a:rPr lang="mn-MN" sz="2400" dirty="0">
                <a:effectLst/>
                <a:latin typeface="Times New Roman" panose="02020603050405020304" pitchFamily="18" charset="0"/>
                <a:ea typeface="Times New Roman" panose="02020603050405020304" pitchFamily="18" charset="0"/>
                <a:cs typeface="Times New Roman" panose="02020603050405020304" pitchFamily="18" charset="0"/>
              </a:rPr>
              <a:t>нөхөрлөл, аж ахуйн нэгж, байгууллагаас тухайн нутаг дэвсгэрийн байгалийн тодорхой төрлийн баялгийг хамгаалах, зүй зохистой ашиглах, эзэмших тухай хүсэлтийг хэлэлцэж саналаа сум, дүүргийн Хуралд уламжлах;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600"/>
              </a:spcAft>
              <a:buNone/>
            </a:pPr>
            <a:r>
              <a:rPr lang="mn-M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698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9"/>
          <p:cNvSpPr txBox="1">
            <a:spLocks noGrp="1" noChangeArrowheads="1"/>
          </p:cNvSpPr>
          <p:nvPr>
            <p:ph idx="1"/>
          </p:nvPr>
        </p:nvSpPr>
        <p:spPr bwMode="auto">
          <a:xfrm>
            <a:off x="1219200" y="457200"/>
            <a:ext cx="7543800" cy="6096000"/>
          </a:xfrm>
          <a:prstGeom prst="rect">
            <a:avLst/>
          </a:prstGeom>
          <a:solidFill>
            <a:sysClr val="window" lastClr="FFFFFF">
              <a:lumMod val="100000"/>
              <a:lumOff val="0"/>
            </a:sysClr>
          </a:solidFill>
          <a:ln w="63500" cmpd="thickThin">
            <a:solidFill>
              <a:srgbClr val="F79646">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indent="0" fontAlgn="t">
              <a:lnSpc>
                <a:spcPct val="115000"/>
              </a:lnSpc>
              <a:spcBef>
                <a:spcPts val="0"/>
              </a:spcBef>
              <a:spcAft>
                <a:spcPts val="0"/>
              </a:spcAft>
              <a:buNone/>
            </a:pPr>
            <a:r>
              <a:rPr lang="mn-MN"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Тэргүүлэгчдийн бүрэн эрх</a:t>
            </a:r>
            <a:r>
              <a:rPr lang="mn-MN"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17.1.4.баг</a:t>
            </a:r>
            <a:r>
              <a:rPr lang="mn-MN" sz="2000" dirty="0">
                <a:effectLst/>
                <a:latin typeface="Times New Roman" panose="02020603050405020304" pitchFamily="18" charset="0"/>
                <a:ea typeface="Times New Roman" panose="02020603050405020304" pitchFamily="18" charset="0"/>
                <a:cs typeface="Times New Roman" panose="02020603050405020304" pitchFamily="18" charset="0"/>
              </a:rPr>
              <a:t>, хорооны Засаг даргын тайланг хэлэлцэж ажилд нь үнэлэлт дүгнэлт өгөх;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000" dirty="0">
                <a:effectLst/>
                <a:latin typeface="Times New Roman" panose="02020603050405020304" pitchFamily="18" charset="0"/>
                <a:ea typeface="Times New Roman" panose="02020603050405020304" pitchFamily="18" charset="0"/>
                <a:cs typeface="Times New Roman" panose="02020603050405020304" pitchFamily="18" charset="0"/>
              </a:rPr>
              <a:t>17.1.5.баг, хорооны иргэдийг шагнаж урамшуулах, дэмжлэг, тусламж үзүүлэх саналыг сум, дүүргийн Хурал, Засаг даргад уламжлах;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000" dirty="0">
                <a:effectLst/>
                <a:latin typeface="Times New Roman" panose="02020603050405020304" pitchFamily="18" charset="0"/>
                <a:ea typeface="Times New Roman" panose="02020603050405020304" pitchFamily="18" charset="0"/>
                <a:cs typeface="Times New Roman" panose="02020603050405020304" pitchFamily="18" charset="0"/>
              </a:rPr>
              <a:t>17.1.6.өрхийг албан татвар, бусад ногдол үүргээс түр чөлөөлөх буюу хөнгөлөлт үзүүлэх тухай саналыг сум, дүүргийн Хурал, Засаг даргад оруулах;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000" dirty="0">
                <a:effectLst/>
                <a:latin typeface="Times New Roman" panose="02020603050405020304" pitchFamily="18" charset="0"/>
                <a:ea typeface="Times New Roman" panose="02020603050405020304" pitchFamily="18" charset="0"/>
                <a:cs typeface="Times New Roman" panose="02020603050405020304" pitchFamily="18" charset="0"/>
              </a:rPr>
              <a:t>17.1.7.харьяалах баг, хорооны иргэний үндсэн ба журамт үүргийн биелэлтийг хангуулах;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17.1.9.хуулиар </a:t>
            </a:r>
            <a:r>
              <a:rPr lang="mn-MN" sz="2000" dirty="0">
                <a:effectLst/>
                <a:latin typeface="Times New Roman" panose="02020603050405020304" pitchFamily="18" charset="0"/>
                <a:ea typeface="Times New Roman" panose="02020603050405020304" pitchFamily="18" charset="0"/>
                <a:cs typeface="Times New Roman" panose="02020603050405020304" pitchFamily="18" charset="0"/>
              </a:rPr>
              <a:t>тусгайлан эрх олгогдсон тохиолдолд захиргааны хэм хэмжээний актыг хууль тогтоомжид нийцүүлэн баталж, Захиргааны ерөнхий хуульд заасан журмын дагуу улсын бүртгэлд бүртгүүлж, мөрдүүлэх;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t">
              <a:lnSpc>
                <a:spcPct val="115000"/>
              </a:lnSpc>
              <a:spcBef>
                <a:spcPts val="0"/>
              </a:spcBef>
              <a:spcAft>
                <a:spcPts val="0"/>
              </a:spcAft>
              <a:buNone/>
            </a:pPr>
            <a:r>
              <a:rPr lang="mn-MN" sz="2000" dirty="0">
                <a:effectLst/>
                <a:latin typeface="Times New Roman" panose="02020603050405020304" pitchFamily="18" charset="0"/>
                <a:ea typeface="Times New Roman" panose="02020603050405020304" pitchFamily="18" charset="0"/>
                <a:cs typeface="Times New Roman" panose="02020603050405020304" pitchFamily="18" charset="0"/>
              </a:rPr>
              <a:t> 17.1.10.хууль тогтоомжид заасан бусад бүрэн эрх</a:t>
            </a:r>
            <a:r>
              <a:rPr lang="mn-MN"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0" algn="just" fontAlgn="t">
              <a:lnSpc>
                <a:spcPct val="115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600"/>
              </a:spcAft>
              <a:buNone/>
            </a:pPr>
            <a:r>
              <a:rPr lang="mn-MN"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04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3400"/>
            <a:ext cx="7924800" cy="6019800"/>
          </a:xfrm>
        </p:spPr>
        <p:txBody>
          <a:bodyPr>
            <a:noAutofit/>
          </a:bodyPr>
          <a:lstStyle/>
          <a:p>
            <a:pPr fontAlgn="t"/>
            <a:r>
              <a:rPr lang="mn-MN" sz="2400" b="1" dirty="0">
                <a:latin typeface="Arial" panose="020B0604020202020204" pitchFamily="34" charset="0"/>
                <a:cs typeface="Arial" panose="020B0604020202020204" pitchFamily="34" charset="0"/>
              </a:rPr>
              <a:t>Арван долдугаар зүйл.</a:t>
            </a:r>
            <a:br>
              <a:rPr lang="mn-MN" sz="2400" b="1" dirty="0">
                <a:latin typeface="Arial" panose="020B0604020202020204" pitchFamily="34" charset="0"/>
                <a:cs typeface="Arial" panose="020B0604020202020204" pitchFamily="34" charset="0"/>
              </a:rPr>
            </a:br>
            <a:endParaRPr lang="mn-MN" sz="2400" b="1" dirty="0">
              <a:latin typeface="Arial" panose="020B0604020202020204" pitchFamily="34" charset="0"/>
              <a:cs typeface="Arial" panose="020B0604020202020204" pitchFamily="34" charset="0"/>
            </a:endParaRPr>
          </a:p>
          <a:p>
            <a:pPr marL="0" indent="0" fontAlgn="t">
              <a:buNone/>
            </a:pPr>
            <a:r>
              <a:rPr lang="mn-MN" sz="2400" dirty="0">
                <a:latin typeface="Arial" panose="020B0604020202020204" pitchFamily="34" charset="0"/>
                <a:cs typeface="Arial" panose="020B0604020202020204" pitchFamily="34" charset="0"/>
              </a:rPr>
              <a:t>1. Монгол Улсын иргэн шударга, хүнлэг ёсыг эрхэмлэн дараахь үндсэн үүргийг ёсчлон биелүүлнэ:</a:t>
            </a:r>
          </a:p>
          <a:p>
            <a:pPr marL="0" indent="0" fontAlgn="t">
              <a:buNone/>
            </a:pPr>
            <a:r>
              <a:rPr lang="en-US" sz="2400" dirty="0" smtClean="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1</a:t>
            </a:r>
            <a:r>
              <a:rPr lang="mn-MN" sz="2400" dirty="0">
                <a:latin typeface="Arial" panose="020B0604020202020204" pitchFamily="34" charset="0"/>
                <a:cs typeface="Arial" panose="020B0604020202020204" pitchFamily="34" charset="0"/>
              </a:rPr>
              <a:t>/ Үндсэн хууль, бусад хуулийг дээдлэн </a:t>
            </a:r>
            <a:r>
              <a:rPr lang="mn-MN" sz="2400" dirty="0" smtClean="0">
                <a:latin typeface="Arial" panose="020B0604020202020204" pitchFamily="34" charset="0"/>
                <a:cs typeface="Arial" panose="020B0604020202020204" pitchFamily="34" charset="0"/>
              </a:rPr>
              <a:t>				хүндэтгэж</a:t>
            </a:r>
            <a:r>
              <a:rPr lang="mn-MN" sz="2400" dirty="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сахин </a:t>
            </a:r>
            <a:r>
              <a:rPr lang="mn-MN" sz="2400" dirty="0">
                <a:latin typeface="Arial" panose="020B0604020202020204" pitchFamily="34" charset="0"/>
                <a:cs typeface="Arial" panose="020B0604020202020204" pitchFamily="34" charset="0"/>
              </a:rPr>
              <a:t>биелүүлэх;</a:t>
            </a:r>
          </a:p>
          <a:p>
            <a:pPr marL="0" indent="0" fontAlgn="t">
              <a:buNone/>
            </a:pPr>
            <a:r>
              <a:rPr lang="en-US" sz="2400" dirty="0" smtClean="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2</a:t>
            </a:r>
            <a:r>
              <a:rPr lang="mn-MN" sz="2400" dirty="0">
                <a:latin typeface="Arial" panose="020B0604020202020204" pitchFamily="34" charset="0"/>
                <a:cs typeface="Arial" panose="020B0604020202020204" pitchFamily="34" charset="0"/>
              </a:rPr>
              <a:t>/ хүний нэр төр, алдар </a:t>
            </a:r>
            <a:r>
              <a:rPr lang="mn-MN" sz="2400" dirty="0" smtClean="0">
                <a:latin typeface="Arial" panose="020B0604020202020204" pitchFamily="34" charset="0"/>
                <a:cs typeface="Arial" panose="020B0604020202020204" pitchFamily="34" charset="0"/>
              </a:rPr>
              <a:t>Хүнд</a:t>
            </a:r>
            <a:r>
              <a:rPr lang="mn-MN" sz="2400" dirty="0">
                <a:latin typeface="Arial" panose="020B0604020202020204" pitchFamily="34" charset="0"/>
                <a:cs typeface="Arial" panose="020B0604020202020204" pitchFamily="34" charset="0"/>
              </a:rPr>
              <a:t>, эрх, хууль ёсны </a:t>
            </a:r>
            <a:r>
              <a:rPr lang="mn-MN" sz="2400" dirty="0" smtClean="0">
                <a:latin typeface="Arial" panose="020B0604020202020204" pitchFamily="34" charset="0"/>
                <a:cs typeface="Arial" panose="020B0604020202020204" pitchFamily="34" charset="0"/>
              </a:rPr>
              <a:t>			ашиг сонирхлыг </a:t>
            </a:r>
            <a:r>
              <a:rPr lang="mn-MN" sz="2400" dirty="0">
                <a:latin typeface="Arial" panose="020B0604020202020204" pitchFamily="34" charset="0"/>
                <a:cs typeface="Arial" panose="020B0604020202020204" pitchFamily="34" charset="0"/>
              </a:rPr>
              <a:t>Х</a:t>
            </a:r>
            <a:r>
              <a:rPr lang="mn-MN" sz="2400" dirty="0" smtClean="0">
                <a:latin typeface="Arial" panose="020B0604020202020204" pitchFamily="34" charset="0"/>
                <a:cs typeface="Arial" panose="020B0604020202020204" pitchFamily="34" charset="0"/>
              </a:rPr>
              <a:t>үндэтгэх</a:t>
            </a:r>
            <a:r>
              <a:rPr lang="mn-MN" sz="2400" dirty="0">
                <a:latin typeface="Arial" panose="020B0604020202020204" pitchFamily="34" charset="0"/>
                <a:cs typeface="Arial" panose="020B0604020202020204" pitchFamily="34" charset="0"/>
              </a:rPr>
              <a:t>;</a:t>
            </a:r>
          </a:p>
          <a:p>
            <a:pPr marL="0" indent="0" fontAlgn="t">
              <a:buNone/>
            </a:pPr>
            <a:r>
              <a:rPr lang="en-US" sz="2400" dirty="0" smtClean="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3</a:t>
            </a:r>
            <a:r>
              <a:rPr lang="mn-MN" sz="2400" dirty="0">
                <a:latin typeface="Arial" panose="020B0604020202020204" pitchFamily="34" charset="0"/>
                <a:cs typeface="Arial" panose="020B0604020202020204" pitchFamily="34" charset="0"/>
              </a:rPr>
              <a:t>/ хуулиар ногдуулсан албан татвар Т</a:t>
            </a:r>
            <a:r>
              <a:rPr lang="mn-MN" sz="2400" dirty="0" smtClean="0">
                <a:latin typeface="Arial" panose="020B0604020202020204" pitchFamily="34" charset="0"/>
                <a:cs typeface="Arial" panose="020B0604020202020204" pitchFamily="34" charset="0"/>
              </a:rPr>
              <a:t>өлөх</a:t>
            </a:r>
            <a:r>
              <a:rPr lang="mn-MN" sz="2400" dirty="0">
                <a:latin typeface="Arial" panose="020B0604020202020204" pitchFamily="34" charset="0"/>
                <a:cs typeface="Arial" panose="020B0604020202020204" pitchFamily="34" charset="0"/>
              </a:rPr>
              <a:t>;</a:t>
            </a:r>
          </a:p>
          <a:p>
            <a:pPr marL="0" indent="0" fontAlgn="t">
              <a:buNone/>
            </a:pPr>
            <a:r>
              <a:rPr lang="en-US" sz="2400" dirty="0" smtClean="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4</a:t>
            </a:r>
            <a:r>
              <a:rPr lang="mn-MN" sz="2400" dirty="0">
                <a:latin typeface="Arial" panose="020B0604020202020204" pitchFamily="34" charset="0"/>
                <a:cs typeface="Arial" panose="020B0604020202020204" pitchFamily="34" charset="0"/>
              </a:rPr>
              <a:t>/ эх орноо хамгаалах, хуулийн дагуу цэргийн </a:t>
            </a:r>
            <a:r>
              <a:rPr lang="mn-MN" sz="2400" dirty="0" smtClean="0">
                <a:latin typeface="Arial" panose="020B0604020202020204" pitchFamily="34" charset="0"/>
                <a:cs typeface="Arial" panose="020B0604020202020204" pitchFamily="34" charset="0"/>
              </a:rPr>
              <a:t>		алба хаах</a:t>
            </a:r>
            <a:r>
              <a:rPr lang="mn-MN" sz="2400" dirty="0">
                <a:latin typeface="Arial" panose="020B0604020202020204" pitchFamily="34" charset="0"/>
                <a:cs typeface="Arial" panose="020B0604020202020204" pitchFamily="34" charset="0"/>
              </a:rPr>
              <a:t>.</a:t>
            </a:r>
          </a:p>
          <a:p>
            <a:pPr marL="0" indent="0" fontAlgn="t">
              <a:buNone/>
            </a:pPr>
            <a:r>
              <a:rPr lang="mn-MN" sz="2400" dirty="0">
                <a:latin typeface="Arial" panose="020B0604020202020204" pitchFamily="34" charset="0"/>
                <a:cs typeface="Arial" panose="020B0604020202020204" pitchFamily="34" charset="0"/>
              </a:rPr>
              <a:t>2. Хөдөлмөрлөх, эрүүл мэндээ хамгаалах, үр хүүхдээ өсгөн хүмүүжүүлэх, байгаль орчноо хамгаалах нь иргэн бүрийн журамт үүрэг мөн.</a:t>
            </a:r>
          </a:p>
        </p:txBody>
      </p:sp>
    </p:spTree>
    <p:extLst>
      <p:ext uri="{BB962C8B-B14F-4D97-AF65-F5344CB8AC3E}">
        <p14:creationId xmlns:p14="http://schemas.microsoft.com/office/powerpoint/2010/main" val="556139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609600"/>
            <a:ext cx="7391400" cy="5724644"/>
          </a:xfrm>
          <a:prstGeom prst="rect">
            <a:avLst/>
          </a:prstGeom>
        </p:spPr>
        <p:txBody>
          <a:bodyPr wrap="square">
            <a:spAutoFit/>
          </a:bodyPr>
          <a:lstStyle/>
          <a:p>
            <a:pPr fontAlgn="t">
              <a:spcBef>
                <a:spcPts val="1200"/>
              </a:spcBef>
              <a:spcAft>
                <a:spcPts val="600"/>
              </a:spcAft>
            </a:pPr>
            <a:r>
              <a:rPr lang="mn-MN" sz="2400" dirty="0">
                <a:latin typeface="Arial" panose="020B0604020202020204" pitchFamily="34" charset="0"/>
                <a:cs typeface="Arial" panose="020B0604020202020204" pitchFamily="34" charset="0"/>
              </a:rPr>
              <a:t>23.10.Баг, хорооны Хурлын хуралдаанд зөвхөн тухайн баг, хорооны сонгуулийн насны иргэн бүр оролцож болох бөгөөд хуралдаанд багт 4 өрх тутмаас, хороо, аймгийн төвийн сумын багт 20-30 өрх тутмаас тус бүр нэг хүн хүрэлцэн ирсэн тохиолдолд хүчинтэйд тооцно.</a:t>
            </a:r>
          </a:p>
          <a:p>
            <a:pPr fontAlgn="t">
              <a:spcBef>
                <a:spcPts val="1200"/>
              </a:spcBef>
              <a:spcAft>
                <a:spcPts val="600"/>
              </a:spcAft>
            </a:pPr>
            <a:r>
              <a:rPr lang="mn-MN" sz="2400" dirty="0">
                <a:latin typeface="Arial" panose="020B0604020202020204" pitchFamily="34" charset="0"/>
                <a:cs typeface="Arial" panose="020B0604020202020204" pitchFamily="34" charset="0"/>
              </a:rPr>
              <a:t>23.11.Засаг даргад нэр дэвшүүлэх, түүнийг чөлөөлөх, огцруулах буюу огцрох тухай хүсэлтийг нь хэлэлцэх тохиолдолд аймгийн төвийнхөөс бусад сумын багийн Хуралд багийн нийт өрхийн 50-иас доошгүй хувийн төлөөлөл оролцсон бол хүчинтэйд тооцно.</a:t>
            </a:r>
          </a:p>
          <a:p>
            <a:pPr fontAlgn="t">
              <a:spcBef>
                <a:spcPts val="1200"/>
              </a:spcBef>
              <a:spcAft>
                <a:spcPts val="600"/>
              </a:spcAft>
            </a:pPr>
            <a:r>
              <a:rPr lang="mn-MN" sz="2400" dirty="0">
                <a:latin typeface="Arial" panose="020B0604020202020204" pitchFamily="34" charset="0"/>
                <a:cs typeface="Arial" panose="020B0604020202020204" pitchFamily="34" charset="0"/>
              </a:rPr>
              <a:t>23.12.Баг, хорооны Хурлын хуралдааныг хэсэгчлэн зохион байгуулж болно.</a:t>
            </a:r>
          </a:p>
        </p:txBody>
      </p:sp>
    </p:spTree>
    <p:extLst>
      <p:ext uri="{BB962C8B-B14F-4D97-AF65-F5344CB8AC3E}">
        <p14:creationId xmlns:p14="http://schemas.microsoft.com/office/powerpoint/2010/main" val="478702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143000"/>
            <a:ext cx="7391400" cy="4462760"/>
          </a:xfrm>
          <a:prstGeom prst="rect">
            <a:avLst/>
          </a:prstGeom>
        </p:spPr>
        <p:txBody>
          <a:bodyPr wrap="square">
            <a:spAutoFit/>
          </a:bodyPr>
          <a:lstStyle/>
          <a:p>
            <a:pPr fontAlgn="t">
              <a:spcBef>
                <a:spcPts val="1200"/>
              </a:spcBef>
            </a:pPr>
            <a:r>
              <a:rPr lang="mn-MN" sz="2400" b="1" dirty="0"/>
              <a:t>24 дүгээр зүйл. Хуралд асуудал оруулах эрх</a:t>
            </a:r>
            <a:br>
              <a:rPr lang="mn-MN" sz="2400" b="1" dirty="0"/>
            </a:br>
            <a:endParaRPr lang="mn-MN" sz="2400" b="1" dirty="0"/>
          </a:p>
          <a:p>
            <a:pPr fontAlgn="t">
              <a:spcBef>
                <a:spcPts val="1200"/>
              </a:spcBef>
            </a:pPr>
            <a:r>
              <a:rPr lang="mn-MN" sz="2400" dirty="0"/>
              <a:t>24.1.Хурлын Тэргүүлэгчид, хороо, түүнчлэн төлөөлөгч, тухайн нэгжийн Засаг дарга асуудал санаачлан Хуралд хэлэлцүүлэхээр оруулах эрхтэй.</a:t>
            </a:r>
          </a:p>
          <a:p>
            <a:pPr fontAlgn="t">
              <a:spcBef>
                <a:spcPts val="1200"/>
              </a:spcBef>
            </a:pPr>
            <a:r>
              <a:rPr lang="mn-MN" sz="2400" dirty="0"/>
              <a:t> 24.2.Төрийн болон төрийн бус байгууллага, аж ахуйн нэгж, иргэн тухайн шатны Хуралд, сум, дүүрэг, баг, хорооны Хурал зохих дээд шатны Хуралд асуудал хэлэлцүүлэхээр санал дэвшүүлж болно.</a:t>
            </a:r>
          </a:p>
        </p:txBody>
      </p:sp>
    </p:spTree>
    <p:extLst>
      <p:ext uri="{BB962C8B-B14F-4D97-AF65-F5344CB8AC3E}">
        <p14:creationId xmlns:p14="http://schemas.microsoft.com/office/powerpoint/2010/main" val="1226735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828800"/>
            <a:ext cx="7239000" cy="2514600"/>
          </a:xfrm>
        </p:spPr>
        <p:txBody>
          <a:bodyPr>
            <a:noAutofit/>
          </a:bodyPr>
          <a:lstStyle/>
          <a:p>
            <a:pPr marL="0" indent="0" algn="ctr">
              <a:buNone/>
            </a:pPr>
            <a:r>
              <a:rPr lang="mn-MN" sz="3600" dirty="0" smtClean="0">
                <a:latin typeface="Arial" panose="020B0604020202020204" pitchFamily="34" charset="0"/>
                <a:cs typeface="Arial" panose="020B0604020202020204" pitchFamily="34" charset="0"/>
              </a:rPr>
              <a:t>Багийн Тэргүүлэгчдийн гол зорилго нь хурлынхаа байнгын, тасралтгүй ажиллагааг хангах явдал юм. </a:t>
            </a:r>
          </a:p>
          <a:p>
            <a:pPr marL="0" indent="0" algn="ctr">
              <a:buNone/>
            </a:pPr>
            <a:endParaRPr lang="mn-MN" sz="36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046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7239000" cy="2514600"/>
          </a:xfrm>
        </p:spPr>
        <p:txBody>
          <a:bodyPr>
            <a:noAutofit/>
          </a:bodyPr>
          <a:lstStyle/>
          <a:p>
            <a:pPr marL="0" indent="0" algn="ctr">
              <a:buNone/>
            </a:pPr>
            <a:r>
              <a:rPr lang="mn-MN" sz="3600" dirty="0" smtClean="0">
                <a:latin typeface="Arial" panose="020B0604020202020204" pitchFamily="34" charset="0"/>
                <a:cs typeface="Arial" panose="020B0604020202020204" pitchFamily="34" charset="0"/>
              </a:rPr>
              <a:t>Тасралтгүй ажиллагаа:</a:t>
            </a:r>
          </a:p>
          <a:p>
            <a:pPr marL="0" indent="0" algn="just">
              <a:buNone/>
            </a:pPr>
            <a:endParaRPr lang="mn-MN" sz="3600" dirty="0">
              <a:latin typeface="Arial" panose="020B0604020202020204" pitchFamily="34" charset="0"/>
              <a:cs typeface="Arial" panose="020B0604020202020204" pitchFamily="34" charset="0"/>
            </a:endParaRPr>
          </a:p>
          <a:p>
            <a:pPr marL="0" indent="0" algn="just">
              <a:buNone/>
            </a:pPr>
            <a:r>
              <a:rPr lang="mn-MN" sz="2400" dirty="0" smtClean="0">
                <a:latin typeface="Arial" panose="020B0604020202020204" pitchFamily="34" charset="0"/>
                <a:cs typeface="Arial" panose="020B0604020202020204" pitchFamily="34" charset="0"/>
              </a:rPr>
              <a:t>Тодорхой хугацаанд </a:t>
            </a:r>
            <a:r>
              <a:rPr lang="en-US" sz="2400" dirty="0" smtClean="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цугларч хуралдан, хурлынхаа эрхийн хүрээнд тулгамдсан асуудлыг шийдвэрлэнэ.</a:t>
            </a:r>
          </a:p>
          <a:p>
            <a:pPr marL="0" indent="0" algn="just">
              <a:buNone/>
            </a:pPr>
            <a:r>
              <a:rPr lang="mn-MN" sz="2400" dirty="0" smtClean="0">
                <a:latin typeface="Arial" panose="020B0604020202020204" pitchFamily="34" charset="0"/>
                <a:cs typeface="Arial" panose="020B0604020202020204" pitchFamily="34" charset="0"/>
              </a:rPr>
              <a:t>	</a:t>
            </a:r>
          </a:p>
          <a:p>
            <a:pPr marL="0" indent="0" algn="just">
              <a:buNone/>
            </a:pPr>
            <a:r>
              <a:rPr lang="mn-MN" sz="2400" dirty="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Малаа яаж оторлох вэ, нутаг бэлчээрээ сэлгэх, аргал түлээгээ бэлтгэх, вакцинжуулалтыг хэзээ, хаана хийх, ноос ноолуур, сүү саалиа хамтран боловсруулж, зах зээлд гаргах, арван, хорин өрхөөрөө нэгдэн хүн хүч, хөрөнгө мөнгөө хэмнэх тухай ярилцаж болно. </a:t>
            </a:r>
            <a:endParaRPr lang="mn-MN" sz="24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846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848600" cy="685800"/>
          </a:xfrm>
        </p:spPr>
        <p:txBody>
          <a:bodyPr>
            <a:noAutofit/>
          </a:bodyPr>
          <a:lstStyle/>
          <a:p>
            <a:pPr marL="0" indent="0" algn="ctr">
              <a:buNone/>
            </a:pPr>
            <a:r>
              <a:rPr lang="mn-MN" sz="3600" dirty="0" smtClean="0">
                <a:latin typeface="Arial" panose="020B0604020202020204" pitchFamily="34" charset="0"/>
                <a:cs typeface="Arial" panose="020B0604020202020204" pitchFamily="34" charset="0"/>
              </a:rPr>
              <a:t>Тасралтгүй ажиллагаа:</a:t>
            </a:r>
            <a:endParaRPr lang="mn-MN" sz="3600" dirty="0">
              <a:latin typeface="Arial" panose="020B0604020202020204" pitchFamily="34" charset="0"/>
              <a:cs typeface="Arial" panose="020B0604020202020204" pitchFamily="34" charset="0"/>
            </a:endParaRPr>
          </a:p>
          <a:p>
            <a:pPr marL="0" indent="0" algn="just">
              <a:buNone/>
            </a:pPr>
            <a:endParaRPr lang="mn-MN" sz="2400" dirty="0" smtClean="0">
              <a:latin typeface="Arial" panose="020B0604020202020204" pitchFamily="34" charset="0"/>
              <a:cs typeface="Arial" panose="020B0604020202020204" pitchFamily="34" charset="0"/>
            </a:endParaRPr>
          </a:p>
          <a:p>
            <a:pPr marL="0" indent="0" algn="just">
              <a:buNone/>
            </a:pPr>
            <a:r>
              <a:rPr lang="mn-MN" sz="2400" dirty="0" smtClean="0">
                <a:latin typeface="Arial" panose="020B0604020202020204" pitchFamily="34" charset="0"/>
                <a:cs typeface="Arial" panose="020B0604020202020204" pitchFamily="34" charset="0"/>
              </a:rPr>
              <a:t>БИНХ, Тэргүүлэгчдийн хурлын шийдвэрийг багийнхаа айл өрхүүдэд түргэн шуурхай хүргэх, тайлбарлан таниулах, хэрэгжүүлэх ажил зохион байгуулахад багийн Засаг даргад чиглэл өгөх, шийдвэрийн биелэлтийг хянан шалгаж, биелэлтийг эрчимжүүлэх арга хэмжээ авах</a:t>
            </a:r>
          </a:p>
          <a:p>
            <a:pPr marL="0" indent="0" algn="just">
              <a:buNone/>
            </a:pPr>
            <a:r>
              <a:rPr lang="mn-MN" sz="2400" dirty="0" smtClean="0">
                <a:latin typeface="Arial" panose="020B0604020202020204" pitchFamily="34" charset="0"/>
                <a:cs typeface="Arial" panose="020B0604020202020204" pitchFamily="34" charset="0"/>
              </a:rPr>
              <a:t>Багийнхаа айл өрхүүдтэй байнгын холбоотой байж, мэдээлэл солилцох</a:t>
            </a:r>
          </a:p>
          <a:p>
            <a:pPr marL="0" indent="0" algn="just">
              <a:buNone/>
            </a:pPr>
            <a:r>
              <a:rPr lang="mn-MN" sz="2400" dirty="0" smtClean="0">
                <a:latin typeface="Arial" panose="020B0604020202020204" pitchFamily="34" charset="0"/>
                <a:cs typeface="Arial" panose="020B0604020202020204" pitchFamily="34" charset="0"/>
              </a:rPr>
              <a:t>Иргэдийн санал хүсэлтийг дээш уламжлах, мэдээ судалгаа гаргах</a:t>
            </a:r>
          </a:p>
          <a:p>
            <a:pPr marL="0" indent="0" algn="just">
              <a:buNone/>
            </a:pPr>
            <a:r>
              <a:rPr lang="mn-MN" sz="2400" dirty="0" smtClean="0">
                <a:latin typeface="Arial" panose="020B0604020202020204" pitchFamily="34" charset="0"/>
                <a:cs typeface="Arial" panose="020B0604020202020204" pitchFamily="34" charset="0"/>
              </a:rPr>
              <a:t>БИНХ-ын хуралдаанд бэлтгэх, хурлын зар мэдээ хүргэх, хуралдаанд өрхүүдэд бэлтгэх</a:t>
            </a:r>
            <a:endParaRPr lang="mn-MN" sz="2400" dirty="0">
              <a:latin typeface="Arial" panose="020B0604020202020204" pitchFamily="34" charset="0"/>
              <a:cs typeface="Arial" panose="020B0604020202020204" pitchFamily="34" charset="0"/>
            </a:endParaRPr>
          </a:p>
          <a:p>
            <a:pPr marL="0" indent="0" algn="ctr">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596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Rectangle 1"/>
          <p:cNvSpPr/>
          <p:nvPr/>
        </p:nvSpPr>
        <p:spPr>
          <a:xfrm>
            <a:off x="1295401" y="1143000"/>
            <a:ext cx="7239000" cy="476822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4000" dirty="0" smtClean="0">
                <a:solidFill>
                  <a:schemeClr val="bg1"/>
                </a:solidFill>
                <a:latin typeface="Arial" panose="020B0604020202020204" pitchFamily="34" charset="0"/>
                <a:cs typeface="Arial" panose="020B0604020202020204" pitchFamily="34" charset="0"/>
              </a:rPr>
              <a:t>Сонссон зүйлээ мартдаг.</a:t>
            </a:r>
          </a:p>
          <a:p>
            <a:pPr algn="ctr"/>
            <a:r>
              <a:rPr lang="mn-MN" sz="4000" dirty="0" smtClean="0">
                <a:solidFill>
                  <a:schemeClr val="bg1"/>
                </a:solidFill>
                <a:latin typeface="Arial" panose="020B0604020202020204" pitchFamily="34" charset="0"/>
                <a:cs typeface="Arial" panose="020B0604020202020204" pitchFamily="34" charset="0"/>
              </a:rPr>
              <a:t>Харсан зүйлээ санадаг.</a:t>
            </a:r>
          </a:p>
          <a:p>
            <a:pPr algn="ctr"/>
            <a:r>
              <a:rPr lang="mn-MN" sz="4000" dirty="0" smtClean="0">
                <a:solidFill>
                  <a:schemeClr val="bg1"/>
                </a:solidFill>
                <a:latin typeface="Arial" panose="020B0604020202020204" pitchFamily="34" charset="0"/>
                <a:cs typeface="Arial" panose="020B0604020202020204" pitchFamily="34" charset="0"/>
              </a:rPr>
              <a:t>Хийсэн зүйлээ сурдаг.</a:t>
            </a:r>
          </a:p>
          <a:p>
            <a:pPr algn="ctr"/>
            <a:r>
              <a:rPr lang="mn-MN" sz="4000" dirty="0" smtClean="0">
                <a:solidFill>
                  <a:schemeClr val="bg1"/>
                </a:solidFill>
                <a:latin typeface="Arial" panose="020B0604020202020204" pitchFamily="34" charset="0"/>
                <a:cs typeface="Arial" panose="020B0604020202020204" pitchFamily="34" charset="0"/>
              </a:rPr>
              <a:t>				</a:t>
            </a:r>
          </a:p>
          <a:p>
            <a:pPr algn="ctr"/>
            <a:r>
              <a:rPr lang="mn-MN" sz="4000" dirty="0">
                <a:solidFill>
                  <a:schemeClr val="bg1"/>
                </a:solidFill>
                <a:latin typeface="Arial" panose="020B0604020202020204" pitchFamily="34" charset="0"/>
                <a:cs typeface="Arial" panose="020B0604020202020204" pitchFamily="34" charset="0"/>
              </a:rPr>
              <a:t>	</a:t>
            </a:r>
            <a:r>
              <a:rPr lang="mn-MN" sz="4000" dirty="0" smtClean="0">
                <a:solidFill>
                  <a:schemeClr val="bg1"/>
                </a:solidFill>
                <a:latin typeface="Arial" panose="020B0604020202020204" pitchFamily="34" charset="0"/>
                <a:cs typeface="Arial" panose="020B0604020202020204" pitchFamily="34" charset="0"/>
              </a:rPr>
              <a:t>			Күнз</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031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4627" y="1676400"/>
            <a:ext cx="7467600" cy="4692022"/>
          </a:xfrm>
        </p:spPr>
        <p:txBody>
          <a:bodyPr>
            <a:noAutofit/>
          </a:bodyPr>
          <a:lstStyle/>
          <a:p>
            <a:r>
              <a:rPr lang="mn-MN" sz="2400" dirty="0" smtClean="0">
                <a:latin typeface="Arial" panose="020B0604020202020204" pitchFamily="34" charset="0"/>
                <a:cs typeface="Arial" panose="020B0604020202020204" pitchFamily="34" charset="0"/>
              </a:rPr>
              <a:t>Багийн иргэдийг уул ус, газар нутгаараа нэгдсэн нутаг дэвсгэрийн хамт олон болгон төлөвшүүлж, нийгмийн удирдлагад оролцуулах</a:t>
            </a:r>
          </a:p>
          <a:p>
            <a:r>
              <a:rPr lang="mn-MN" sz="2400" dirty="0" smtClean="0">
                <a:latin typeface="Arial" panose="020B0604020202020204" pitchFamily="34" charset="0"/>
                <a:cs typeface="Arial" panose="020B0604020202020204" pitchFamily="34" charset="0"/>
              </a:rPr>
              <a:t>Хүн ам, өрх гэрт төрийн үйлчилгээ, бодлого шийдвэрийг хүргэх ажлыг зохион байгуулах</a:t>
            </a:r>
          </a:p>
          <a:p>
            <a:r>
              <a:rPr lang="mn-MN" sz="2400" dirty="0" smtClean="0">
                <a:latin typeface="Arial" panose="020B0604020202020204" pitchFamily="34" charset="0"/>
                <a:cs typeface="Arial" panose="020B0604020202020204" pitchFamily="34" charset="0"/>
              </a:rPr>
              <a:t>Багийн хамт олон ахуй амьдралын наад захын асуудлаа өөрсдөө шийдвэрлэж, журамлах</a:t>
            </a:r>
          </a:p>
          <a:p>
            <a:r>
              <a:rPr lang="mn-MN" sz="2400" dirty="0" smtClean="0">
                <a:latin typeface="Arial" panose="020B0604020202020204" pitchFamily="34" charset="0"/>
                <a:cs typeface="Arial" panose="020B0604020202020204" pitchFamily="34" charset="0"/>
              </a:rPr>
              <a:t>Баг гэдэг нэгжийн болон хүн амынхаа хууль ёсны ашиг, сонирхлыг зөрчигдөхөөс хамгаалах</a:t>
            </a:r>
            <a:endParaRPr lang="en-US" sz="2400" dirty="0">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914400" y="457200"/>
            <a:ext cx="7848600" cy="6858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mn-MN" sz="3600" dirty="0" smtClean="0">
                <a:latin typeface="Arial" panose="020B0604020202020204" pitchFamily="34" charset="0"/>
                <a:cs typeface="Arial" panose="020B0604020202020204" pitchFamily="34" charset="0"/>
              </a:rPr>
              <a:t>Тасралтгүй ажиллагаа</a:t>
            </a:r>
          </a:p>
        </p:txBody>
      </p:sp>
    </p:spTree>
    <p:extLst>
      <p:ext uri="{BB962C8B-B14F-4D97-AF65-F5344CB8AC3E}">
        <p14:creationId xmlns:p14="http://schemas.microsoft.com/office/powerpoint/2010/main" val="561067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239000" cy="4615822"/>
          </a:xfrm>
        </p:spPr>
        <p:txBody>
          <a:bodyPr>
            <a:noAutofit/>
          </a:bodyPr>
          <a:lstStyle/>
          <a:p>
            <a:pPr marL="0" indent="0" algn="ctr">
              <a:buNone/>
            </a:pPr>
            <a:r>
              <a:rPr lang="mn-MN" sz="3600" dirty="0" smtClean="0">
                <a:latin typeface="Arial" panose="020B0604020202020204" pitchFamily="34" charset="0"/>
                <a:cs typeface="Arial" panose="020B0604020202020204" pitchFamily="34" charset="0"/>
              </a:rPr>
              <a:t>Багийн Тэргүүлэгчид нь нүүдэлч малчдын амьдралаас үүссэн нийгмийн удирдлагын зохион байгуулалт</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669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589199" cy="1280890"/>
          </a:xfrm>
        </p:spPr>
        <p:txBody>
          <a:bodyPr/>
          <a:lstStyle/>
          <a:p>
            <a:pPr algn="ctr"/>
            <a:r>
              <a:rPr lang="mn-MN" dirty="0" smtClean="0">
                <a:latin typeface="Arial" panose="020B0604020202020204" pitchFamily="34" charset="0"/>
                <a:cs typeface="Arial" panose="020B0604020202020204" pitchFamily="34" charset="0"/>
              </a:rPr>
              <a:t>Уламжлал</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382156" y="1559451"/>
            <a:ext cx="4713682" cy="4387222"/>
          </a:xfrm>
        </p:spPr>
        <p:txBody>
          <a:bodyPr>
            <a:noAutofit/>
          </a:bodyPr>
          <a:lstStyle/>
          <a:p>
            <a:pPr marL="0" indent="0">
              <a:buNone/>
            </a:pPr>
            <a:r>
              <a:rPr lang="mn-MN" sz="2400" dirty="0" smtClean="0">
                <a:latin typeface="Arial" panose="020B0604020202020204" pitchFamily="34" charset="0"/>
                <a:cs typeface="Arial" panose="020B0604020202020204" pitchFamily="34" charset="0"/>
              </a:rPr>
              <a:t>Арван гэрийн доторхи гэр бүрээс нижгээд төлөөлөгчийг гаргаж, арван гэрийн хурал байгуулан, арван гэрийн даргыг дүрмийн ёсоор сонговол зохих бөгөөд хэнийг сонгосон явдлыг харьяат багийн даргад мэдүүлэн батлуулвал зохино.</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r>
              <a:rPr lang="mn-MN" sz="2400" dirty="0" smtClean="0">
                <a:latin typeface="Arial" panose="020B0604020202020204" pitchFamily="34" charset="0"/>
                <a:cs typeface="Arial" panose="020B0604020202020204" pitchFamily="34" charset="0"/>
              </a:rPr>
              <a:t>1923 оны “Нутгийн захиргааны дүрэм”-ийн 12-р зүйл</a:t>
            </a:r>
            <a:endParaRPr lang="en-US" sz="2400" dirty="0">
              <a:latin typeface="Arial" panose="020B0604020202020204" pitchFamily="34" charset="0"/>
              <a:cs typeface="Arial" panose="020B0604020202020204" pitchFamily="34" charset="0"/>
            </a:endParaRPr>
          </a:p>
        </p:txBody>
      </p:sp>
      <p:grpSp>
        <p:nvGrpSpPr>
          <p:cNvPr id="5" name="Group 29"/>
          <p:cNvGrpSpPr/>
          <p:nvPr/>
        </p:nvGrpSpPr>
        <p:grpSpPr>
          <a:xfrm>
            <a:off x="304800" y="2305262"/>
            <a:ext cx="3997382" cy="2895600"/>
            <a:chOff x="838200" y="2438400"/>
            <a:chExt cx="6324600" cy="2562225"/>
          </a:xfrm>
          <a:solidFill>
            <a:schemeClr val="accent1">
              <a:lumMod val="20000"/>
              <a:lumOff val="80000"/>
            </a:schemeClr>
          </a:solidFill>
        </p:grpSpPr>
        <p:pic>
          <p:nvPicPr>
            <p:cNvPr id="6" name="Picture 5" descr="C:\Documents and Settings\User\Desktop\gallery_ger.jpg"/>
            <p:cNvPicPr>
              <a:picLocks noChangeAspect="1" noChangeArrowheads="1"/>
            </p:cNvPicPr>
            <p:nvPr/>
          </p:nvPicPr>
          <p:blipFill>
            <a:blip r:embed="rId2" cstate="print"/>
            <a:srcRect l="16582" t="10390" r="11564"/>
            <a:stretch>
              <a:fillRect/>
            </a:stretch>
          </p:blipFill>
          <p:spPr bwMode="auto">
            <a:xfrm>
              <a:off x="5715000" y="3048000"/>
              <a:ext cx="990600" cy="657225"/>
            </a:xfrm>
            <a:prstGeom prst="rect">
              <a:avLst/>
            </a:prstGeom>
            <a:grpFill/>
          </p:spPr>
        </p:pic>
        <p:pic>
          <p:nvPicPr>
            <p:cNvPr id="7" name="Picture 6" descr="C:\Documents and Settings\User\Desktop\gallery_ger.jpg"/>
            <p:cNvPicPr>
              <a:picLocks noChangeAspect="1" noChangeArrowheads="1"/>
            </p:cNvPicPr>
            <p:nvPr/>
          </p:nvPicPr>
          <p:blipFill>
            <a:blip r:embed="rId2" cstate="print"/>
            <a:srcRect l="16582" t="10390" r="11564"/>
            <a:stretch>
              <a:fillRect/>
            </a:stretch>
          </p:blipFill>
          <p:spPr bwMode="auto">
            <a:xfrm>
              <a:off x="5334000" y="2590800"/>
              <a:ext cx="990600" cy="657225"/>
            </a:xfrm>
            <a:prstGeom prst="rect">
              <a:avLst/>
            </a:prstGeom>
            <a:grpFill/>
          </p:spPr>
        </p:pic>
        <p:pic>
          <p:nvPicPr>
            <p:cNvPr id="8" name="Picture 5" descr="C:\Documents and Settings\User\Desktop\gallery_ger.jpg"/>
            <p:cNvPicPr>
              <a:picLocks noChangeAspect="1" noChangeArrowheads="1"/>
            </p:cNvPicPr>
            <p:nvPr/>
          </p:nvPicPr>
          <p:blipFill>
            <a:blip r:embed="rId2" cstate="print"/>
            <a:srcRect l="16582" t="10390" r="11564"/>
            <a:stretch>
              <a:fillRect/>
            </a:stretch>
          </p:blipFill>
          <p:spPr bwMode="auto">
            <a:xfrm>
              <a:off x="3657600" y="4343400"/>
              <a:ext cx="990600" cy="657225"/>
            </a:xfrm>
            <a:prstGeom prst="rect">
              <a:avLst/>
            </a:prstGeom>
            <a:grpFill/>
          </p:spPr>
        </p:pic>
        <p:pic>
          <p:nvPicPr>
            <p:cNvPr id="9" name="Picture 5" descr="C:\Documents and Settings\User\Desktop\gallery_ger.jpg"/>
            <p:cNvPicPr>
              <a:picLocks noChangeAspect="1" noChangeArrowheads="1"/>
            </p:cNvPicPr>
            <p:nvPr/>
          </p:nvPicPr>
          <p:blipFill>
            <a:blip r:embed="rId2" cstate="print"/>
            <a:srcRect l="16582" t="10390" r="11564"/>
            <a:stretch>
              <a:fillRect/>
            </a:stretch>
          </p:blipFill>
          <p:spPr bwMode="auto">
            <a:xfrm>
              <a:off x="3886200" y="3962400"/>
              <a:ext cx="990600" cy="657225"/>
            </a:xfrm>
            <a:prstGeom prst="rect">
              <a:avLst/>
            </a:prstGeom>
            <a:grpFill/>
          </p:spPr>
        </p:pic>
        <p:pic>
          <p:nvPicPr>
            <p:cNvPr id="10" name="Picture 5" descr="C:\Documents and Settings\User\Desktop\gallery_ger.jpg"/>
            <p:cNvPicPr>
              <a:picLocks noChangeAspect="1" noChangeArrowheads="1"/>
            </p:cNvPicPr>
            <p:nvPr/>
          </p:nvPicPr>
          <p:blipFill>
            <a:blip r:embed="rId3"/>
            <a:srcRect l="16582" t="10390" r="11564"/>
            <a:stretch>
              <a:fillRect/>
            </a:stretch>
          </p:blipFill>
          <p:spPr bwMode="auto">
            <a:xfrm>
              <a:off x="2819400" y="2438400"/>
              <a:ext cx="2368826" cy="1571625"/>
            </a:xfrm>
            <a:prstGeom prst="rect">
              <a:avLst/>
            </a:prstGeom>
            <a:grpFill/>
          </p:spPr>
        </p:pic>
        <p:pic>
          <p:nvPicPr>
            <p:cNvPr id="11" name="Picture 5" descr="C:\Documents and Settings\User\Desktop\gallery_ger.jpg"/>
            <p:cNvPicPr>
              <a:picLocks noChangeAspect="1" noChangeArrowheads="1"/>
            </p:cNvPicPr>
            <p:nvPr/>
          </p:nvPicPr>
          <p:blipFill>
            <a:blip r:embed="rId2" cstate="print"/>
            <a:srcRect l="16582" t="10390" r="11564"/>
            <a:stretch>
              <a:fillRect/>
            </a:stretch>
          </p:blipFill>
          <p:spPr bwMode="auto">
            <a:xfrm>
              <a:off x="3124200" y="3962400"/>
              <a:ext cx="990600" cy="657225"/>
            </a:xfrm>
            <a:prstGeom prst="rect">
              <a:avLst/>
            </a:prstGeom>
            <a:grpFill/>
          </p:spPr>
        </p:pic>
        <p:pic>
          <p:nvPicPr>
            <p:cNvPr id="12" name="Picture 5" descr="C:\Documents and Settings\User\Desktop\gallery_ger.jpg"/>
            <p:cNvPicPr>
              <a:picLocks noChangeAspect="1" noChangeArrowheads="1"/>
            </p:cNvPicPr>
            <p:nvPr/>
          </p:nvPicPr>
          <p:blipFill>
            <a:blip r:embed="rId2" cstate="print"/>
            <a:srcRect l="16582" t="10390" r="11564"/>
            <a:stretch>
              <a:fillRect/>
            </a:stretch>
          </p:blipFill>
          <p:spPr bwMode="auto">
            <a:xfrm>
              <a:off x="6172200" y="2514600"/>
              <a:ext cx="990600" cy="657225"/>
            </a:xfrm>
            <a:prstGeom prst="rect">
              <a:avLst/>
            </a:prstGeom>
            <a:grpFill/>
          </p:spPr>
        </p:pic>
        <p:pic>
          <p:nvPicPr>
            <p:cNvPr id="13" name="Picture 5" descr="C:\Documents and Settings\User\Desktop\gallery_ger.jpg"/>
            <p:cNvPicPr>
              <a:picLocks noChangeAspect="1" noChangeArrowheads="1"/>
            </p:cNvPicPr>
            <p:nvPr/>
          </p:nvPicPr>
          <p:blipFill>
            <a:blip r:embed="rId2" cstate="print"/>
            <a:srcRect l="16582" t="10390" r="11564"/>
            <a:stretch>
              <a:fillRect/>
            </a:stretch>
          </p:blipFill>
          <p:spPr bwMode="auto">
            <a:xfrm>
              <a:off x="1295400" y="2971800"/>
              <a:ext cx="990600" cy="657225"/>
            </a:xfrm>
            <a:prstGeom prst="rect">
              <a:avLst/>
            </a:prstGeom>
            <a:grpFill/>
          </p:spPr>
        </p:pic>
        <p:pic>
          <p:nvPicPr>
            <p:cNvPr id="14" name="Picture 5" descr="C:\Documents and Settings\User\Desktop\gallery_ger.jpg"/>
            <p:cNvPicPr>
              <a:picLocks noChangeAspect="1" noChangeArrowheads="1"/>
            </p:cNvPicPr>
            <p:nvPr/>
          </p:nvPicPr>
          <p:blipFill>
            <a:blip r:embed="rId2" cstate="print"/>
            <a:srcRect l="16582" t="10390" r="11564"/>
            <a:stretch>
              <a:fillRect/>
            </a:stretch>
          </p:blipFill>
          <p:spPr bwMode="auto">
            <a:xfrm>
              <a:off x="838200" y="2514600"/>
              <a:ext cx="990600" cy="657225"/>
            </a:xfrm>
            <a:prstGeom prst="rect">
              <a:avLst/>
            </a:prstGeom>
            <a:grpFill/>
          </p:spPr>
        </p:pic>
        <p:pic>
          <p:nvPicPr>
            <p:cNvPr id="15" name="Picture 5" descr="C:\Documents and Settings\User\Desktop\gallery_ger.jpg"/>
            <p:cNvPicPr>
              <a:picLocks noChangeAspect="1" noChangeArrowheads="1"/>
            </p:cNvPicPr>
            <p:nvPr/>
          </p:nvPicPr>
          <p:blipFill>
            <a:blip r:embed="rId2" cstate="print"/>
            <a:srcRect l="16582" t="10390" r="11564"/>
            <a:stretch>
              <a:fillRect/>
            </a:stretch>
          </p:blipFill>
          <p:spPr bwMode="auto">
            <a:xfrm>
              <a:off x="1752600" y="2590800"/>
              <a:ext cx="990600" cy="657225"/>
            </a:xfrm>
            <a:prstGeom prst="rect">
              <a:avLst/>
            </a:prstGeom>
            <a:grpFill/>
          </p:spPr>
        </p:pic>
      </p:grpSp>
    </p:spTree>
    <p:extLst>
      <p:ext uri="{BB962C8B-B14F-4D97-AF65-F5344CB8AC3E}">
        <p14:creationId xmlns:p14="http://schemas.microsoft.com/office/powerpoint/2010/main" val="447935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48680"/>
            <a:ext cx="7825680" cy="6120680"/>
          </a:xfrm>
        </p:spPr>
        <p:txBody>
          <a:bodyPr>
            <a:normAutofit fontScale="92500"/>
          </a:bodyPr>
          <a:lstStyle/>
          <a:p>
            <a:pPr marL="0" indent="0">
              <a:buNone/>
            </a:pPr>
            <a:r>
              <a:rPr lang="mn-MN" sz="2400" dirty="0" smtClean="0">
                <a:latin typeface="Arial" panose="020B0604020202020204" pitchFamily="34" charset="0"/>
                <a:cs typeface="Arial" panose="020B0604020202020204" pitchFamily="34" charset="0"/>
              </a:rPr>
              <a:t>Мөн дүрмийн 15-р зүйл </a:t>
            </a:r>
            <a:r>
              <a:rPr lang="mn-MN" sz="2400" b="1" u="sng" dirty="0" smtClean="0">
                <a:solidFill>
                  <a:srgbClr val="C00000"/>
                </a:solidFill>
                <a:latin typeface="Arial" panose="020B0604020202020204" pitchFamily="34" charset="0"/>
                <a:cs typeface="Arial" panose="020B0604020202020204" pitchFamily="34" charset="0"/>
              </a:rPr>
              <a:t>Арван гэрийн дарга бол :</a:t>
            </a:r>
          </a:p>
          <a:p>
            <a:pPr marL="457200" indent="-457200">
              <a:buFont typeface="+mj-lt"/>
              <a:buAutoNum type="arabicPeriod"/>
            </a:pPr>
            <a:r>
              <a:rPr lang="mn-MN" sz="2400" dirty="0" smtClean="0">
                <a:latin typeface="Arial" panose="020B0604020202020204" pitchFamily="34" charset="0"/>
                <a:cs typeface="Arial" panose="020B0604020202020204" pitchFamily="34" charset="0"/>
              </a:rPr>
              <a:t>Хүн ам, мал хөрөнгийн дансыг хадгална.</a:t>
            </a:r>
          </a:p>
          <a:p>
            <a:pPr marL="457200" indent="-457200">
              <a:buFont typeface="+mj-lt"/>
              <a:buAutoNum type="arabicPeriod"/>
            </a:pPr>
            <a:r>
              <a:rPr lang="mn-MN" sz="2400" dirty="0" smtClean="0">
                <a:latin typeface="Arial" panose="020B0604020202020204" pitchFamily="34" charset="0"/>
                <a:cs typeface="Arial" panose="020B0604020202020204" pitchFamily="34" charset="0"/>
              </a:rPr>
              <a:t>Өөрийн харъяат арван өрхийг засаг дарга ба сул ван, гүн, хутагт хувилгаан, түшмэл, тайж гэж ялгаварлахгүй нэгэн адил баримтлан захирна.</a:t>
            </a:r>
          </a:p>
          <a:p>
            <a:pPr marL="457200" indent="-457200">
              <a:buFont typeface="+mj-lt"/>
              <a:buAutoNum type="arabicPeriod"/>
            </a:pPr>
            <a:r>
              <a:rPr lang="mn-MN" sz="2400" dirty="0" smtClean="0">
                <a:latin typeface="Arial" panose="020B0604020202020204" pitchFamily="34" charset="0"/>
                <a:cs typeface="Arial" panose="020B0604020202020204" pitchFamily="34" charset="0"/>
              </a:rPr>
              <a:t>Арван гэрийн доторхи аар саар хэргийг шударгыг барьж таслан дуусгах ба хэрэв дуусган үл чадах нь бий аваас, харъяат багийн даргад мэдүүлэн хүргүүлж хянан шийтгүүлнэ. </a:t>
            </a:r>
          </a:p>
          <a:p>
            <a:pPr marL="457200" indent="-457200">
              <a:buFont typeface="+mj-lt"/>
              <a:buAutoNum type="arabicPeriod"/>
            </a:pPr>
            <a:r>
              <a:rPr lang="mn-MN" sz="2400" dirty="0" smtClean="0">
                <a:latin typeface="Arial" panose="020B0604020202020204" pitchFamily="34" charset="0"/>
                <a:cs typeface="Arial" panose="020B0604020202020204" pitchFamily="34" charset="0"/>
              </a:rPr>
              <a:t>Арван гэрийн харъяат дэвсгэр газрын дотор ба ойр орчинд гадаадын хүн иргэн, дээд газраас хүлээн авсан тамга, дарсан үнэмлэх хамгаалах тэмдэгт бичиггүй бол оршин суулгаж, худалдаа ба аж үйлдвэр хийлгэхгүй болгох явдлыг цаггүй хянан байцаавал зохино.  </a:t>
            </a: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933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48680"/>
            <a:ext cx="7467600" cy="5928320"/>
          </a:xfrm>
        </p:spPr>
        <p:txBody>
          <a:bodyPr>
            <a:normAutofit/>
          </a:bodyPr>
          <a:lstStyle/>
          <a:p>
            <a:pPr marL="0" indent="0">
              <a:buNone/>
            </a:pPr>
            <a:endParaRPr lang="mn-MN" sz="2800" dirty="0" smtClean="0">
              <a:latin typeface="Arial" panose="020B0604020202020204" pitchFamily="34" charset="0"/>
              <a:cs typeface="Arial" panose="020B0604020202020204" pitchFamily="34" charset="0"/>
            </a:endParaRPr>
          </a:p>
          <a:p>
            <a:pPr marL="0" indent="0" algn="just">
              <a:buNone/>
            </a:pPr>
            <a:r>
              <a:rPr lang="mn-MN" sz="2800" dirty="0" smtClean="0">
                <a:latin typeface="Arial" panose="020B0604020202020204" pitchFamily="34" charset="0"/>
                <a:cs typeface="Arial" panose="020B0604020202020204" pitchFamily="34" charset="0"/>
              </a:rPr>
              <a:t>5. Харъяат арван гэрийн хурлын аливаа хэлэлцэн тогтоосон хэрэг зүйлийг ёсоор гүйцэтгэнэ.</a:t>
            </a:r>
          </a:p>
          <a:p>
            <a:pPr marL="0" indent="0" algn="just">
              <a:buNone/>
            </a:pPr>
            <a:r>
              <a:rPr lang="mn-MN" sz="2800" dirty="0" smtClean="0">
                <a:latin typeface="Arial" panose="020B0604020202020204" pitchFamily="34" charset="0"/>
                <a:cs typeface="Arial" panose="020B0604020202020204" pitchFamily="34" charset="0"/>
              </a:rPr>
              <a:t>6. 14-р зүйлийн 3,4-т заасан эл хэргийг жил бүрийн хаврын дунд сарын 5-ны дотор эрхгүй харъяат багийн даргад мэдүүлвэл зохино. </a:t>
            </a:r>
          </a:p>
          <a:p>
            <a:pPr marL="0" indent="0" algn="just">
              <a:buNone/>
            </a:pPr>
            <a:r>
              <a:rPr lang="mn-MN" sz="2800" dirty="0" smtClean="0">
                <a:latin typeface="Arial" panose="020B0604020202020204" pitchFamily="34" charset="0"/>
                <a:cs typeface="Arial" panose="020B0604020202020204" pitchFamily="34" charset="0"/>
              </a:rPr>
              <a:t>7. Арван гэрийн дотор хэрэв гамшиг зовлон тохиолдвол даруй харъяат багийн уламжлан хушууны тамгын газар мэдүүлнэ.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631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57200"/>
            <a:ext cx="6589199" cy="1280890"/>
          </a:xfrm>
        </p:spPr>
        <p:txBody>
          <a:bodyPr/>
          <a:lstStyle/>
          <a:p>
            <a:r>
              <a:rPr lang="mn-MN" dirty="0" smtClean="0"/>
              <a:t>Сайн туршлага</a:t>
            </a:r>
            <a:endParaRPr lang="en-US" dirty="0"/>
          </a:p>
        </p:txBody>
      </p:sp>
      <p:sp>
        <p:nvSpPr>
          <p:cNvPr id="3" name="Content Placeholder 2"/>
          <p:cNvSpPr>
            <a:spLocks noGrp="1"/>
          </p:cNvSpPr>
          <p:nvPr>
            <p:ph idx="1"/>
          </p:nvPr>
        </p:nvSpPr>
        <p:spPr>
          <a:xfrm>
            <a:off x="609600" y="1600200"/>
            <a:ext cx="8534400" cy="3777622"/>
          </a:xfrm>
        </p:spPr>
        <p:txBody>
          <a:bodyPr>
            <a:noAutofit/>
          </a:bodyPr>
          <a:lstStyle/>
          <a:p>
            <a:r>
              <a:rPr lang="mn-MN" sz="2800" dirty="0" smtClean="0">
                <a:latin typeface="Arial" panose="020B0604020202020204" pitchFamily="34" charset="0"/>
                <a:cs typeface="Arial" panose="020B0604020202020204" pitchFamily="34" charset="0"/>
              </a:rPr>
              <a:t>Сүхбаатар аймгийн Халзан сумын 2-р багийн малчин хот айлаараа нэгдэж, нутгийн шилмэл омгийн малыг үржүүлэн махны гарцыг нэмэгдүүлсэн.</a:t>
            </a:r>
          </a:p>
          <a:p>
            <a:r>
              <a:rPr lang="mn-MN" sz="2800" dirty="0" smtClean="0">
                <a:latin typeface="Arial" panose="020B0604020202020204" pitchFamily="34" charset="0"/>
                <a:cs typeface="Arial" panose="020B0604020202020204" pitchFamily="34" charset="0"/>
              </a:rPr>
              <a:t>Хот айлын амин холбоо үүсгэн ажиллаж байна:</a:t>
            </a:r>
          </a:p>
          <a:p>
            <a:r>
              <a:rPr lang="mn-MN" sz="2800" dirty="0" smtClean="0">
                <a:latin typeface="Arial" panose="020B0604020202020204" pitchFamily="34" charset="0"/>
                <a:cs typeface="Arial" panose="020B0604020202020204" pitchFamily="34" charset="0"/>
              </a:rPr>
              <a:t>Адуу хариуцсан өрх айл – 1</a:t>
            </a:r>
          </a:p>
          <a:p>
            <a:r>
              <a:rPr lang="mn-MN" sz="2800" dirty="0" smtClean="0">
                <a:latin typeface="Arial" panose="020B0604020202020204" pitchFamily="34" charset="0"/>
                <a:cs typeface="Arial" panose="020B0604020202020204" pitchFamily="34" charset="0"/>
              </a:rPr>
              <a:t>Үхэр хариуцсан өрх айл – 1</a:t>
            </a:r>
          </a:p>
          <a:p>
            <a:r>
              <a:rPr lang="mn-MN" sz="2800" dirty="0" smtClean="0">
                <a:latin typeface="Arial" panose="020B0604020202020204" pitchFamily="34" charset="0"/>
                <a:cs typeface="Arial" panose="020B0604020202020204" pitchFamily="34" charset="0"/>
              </a:rPr>
              <a:t>Эм хонь, ямаа хариуцсан өрх – 2 гэх мэт зохион байгуулалттай.</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128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620000" cy="1143000"/>
          </a:xfrm>
        </p:spPr>
        <p:txBody>
          <a:bodyPr/>
          <a:lstStyle/>
          <a:p>
            <a:pPr algn="ctr"/>
            <a:r>
              <a:rPr lang="mn-MN" sz="2400" b="1" noProof="1" smtClean="0">
                <a:latin typeface="Arial"/>
                <a:cs typeface="Arial"/>
              </a:rPr>
              <a:t/>
            </a:r>
            <a:br>
              <a:rPr lang="mn-MN" sz="2400" b="1" noProof="1" smtClean="0">
                <a:latin typeface="Arial"/>
                <a:cs typeface="Arial"/>
              </a:rPr>
            </a:br>
            <a:r>
              <a:rPr lang="mn-MN" sz="2400" b="1" noProof="1" smtClean="0">
                <a:latin typeface="Arial"/>
                <a:cs typeface="Arial"/>
              </a:rPr>
              <a:t>ХОТ АЙЛЫН ДҮРЭМ</a:t>
            </a:r>
            <a:endParaRPr lang="en-US" sz="2400" dirty="0"/>
          </a:p>
        </p:txBody>
      </p:sp>
      <p:pic>
        <p:nvPicPr>
          <p:cNvPr id="5" name="Content Placeholder 4" descr="2014-05-10 11.13.30.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231" t="2850" r="7231" b="8075"/>
          <a:stretch/>
        </p:blipFill>
        <p:spPr>
          <a:xfrm>
            <a:off x="914400" y="1122730"/>
            <a:ext cx="3728525" cy="5176929"/>
          </a:xfrm>
        </p:spPr>
      </p:pic>
      <p:pic>
        <p:nvPicPr>
          <p:cNvPr id="6" name="Picture 5" descr="2014-05-10 11.13.37.jpg"/>
          <p:cNvPicPr>
            <a:picLocks noChangeAspect="1"/>
          </p:cNvPicPr>
          <p:nvPr/>
        </p:nvPicPr>
        <p:blipFill rotWithShape="1">
          <a:blip r:embed="rId3" cstate="print">
            <a:extLst>
              <a:ext uri="{28A0092B-C50C-407E-A947-70E740481C1C}">
                <a14:useLocalDpi xmlns:a14="http://schemas.microsoft.com/office/drawing/2010/main" val="0"/>
              </a:ext>
            </a:extLst>
          </a:blip>
          <a:srcRect l="7592" t="14348" r="18840" b="10908"/>
          <a:stretch/>
        </p:blipFill>
        <p:spPr>
          <a:xfrm>
            <a:off x="4876800" y="1122731"/>
            <a:ext cx="3783948" cy="5176929"/>
          </a:xfrm>
          <a:prstGeom prst="rect">
            <a:avLst/>
          </a:prstGeom>
        </p:spPr>
      </p:pic>
    </p:spTree>
    <p:extLst>
      <p:ext uri="{BB962C8B-B14F-4D97-AF65-F5344CB8AC3E}">
        <p14:creationId xmlns:p14="http://schemas.microsoft.com/office/powerpoint/2010/main" val="3502674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sz="2400" b="1" dirty="0" smtClean="0">
                <a:latin typeface="Arial" pitchFamily="34" charset="0"/>
                <a:cs typeface="Arial" pitchFamily="34" charset="0"/>
              </a:rPr>
              <a:t>ХОТ АЙЛЫН АМИН ХОЛБОО</a:t>
            </a:r>
            <a:endParaRPr lang="en-US" sz="2400" b="1" dirty="0">
              <a:latin typeface="Arial" pitchFamily="34" charset="0"/>
              <a:cs typeface="Arial" pitchFamily="34" charset="0"/>
            </a:endParaRPr>
          </a:p>
        </p:txBody>
      </p:sp>
      <p:pic>
        <p:nvPicPr>
          <p:cNvPr id="4" name="Content Placeholder 3" descr="2014-05-10 11.15.03.jpg"/>
          <p:cNvPicPr>
            <a:picLocks noGrp="1" noChangeAspect="1"/>
          </p:cNvPicPr>
          <p:nvPr>
            <p:ph idx="1"/>
          </p:nvPr>
        </p:nvPicPr>
        <p:blipFill>
          <a:blip r:embed="rId2" cstate="print">
            <a:extLst>
              <a:ext uri="{28A0092B-C50C-407E-A947-70E740481C1C}">
                <a14:useLocalDpi xmlns:a14="http://schemas.microsoft.com/office/drawing/2010/main" val="0"/>
              </a:ext>
            </a:extLst>
          </a:blip>
          <a:srcRect t="8000" b="8000"/>
          <a:stretch>
            <a:fillRect/>
          </a:stretch>
        </p:blipFill>
        <p:spPr>
          <a:xfrm>
            <a:off x="1066800" y="1524000"/>
            <a:ext cx="7620000" cy="4800600"/>
          </a:xfrm>
        </p:spPr>
      </p:pic>
    </p:spTree>
    <p:extLst>
      <p:ext uri="{BB962C8B-B14F-4D97-AF65-F5344CB8AC3E}">
        <p14:creationId xmlns:p14="http://schemas.microsoft.com/office/powerpoint/2010/main" val="3106428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589199" cy="762000"/>
          </a:xfrm>
        </p:spPr>
        <p:txBody>
          <a:bodyPr>
            <a:noAutofit/>
          </a:bodyPr>
          <a:lstStyle/>
          <a:p>
            <a:pPr algn="ctr"/>
            <a:r>
              <a:rPr lang="mn-MN" dirty="0" smtClean="0">
                <a:solidFill>
                  <a:srgbClr val="7030A0"/>
                </a:solidFill>
                <a:latin typeface="Arial" panose="020B0604020202020204" pitchFamily="34" charset="0"/>
                <a:cs typeface="Arial" panose="020B0604020202020204" pitchFamily="34" charset="0"/>
              </a:rPr>
              <a:t>Манлайлагч - Тэргүүлэгчид</a:t>
            </a:r>
            <a:r>
              <a:rPr lang="en-US" dirty="0">
                <a:solidFill>
                  <a:srgbClr val="7030A0"/>
                </a:solidFill>
                <a:latin typeface="Arial" panose="020B0604020202020204" pitchFamily="34" charset="0"/>
                <a:cs typeface="Arial" panose="020B0604020202020204" pitchFamily="34" charset="0"/>
              </a:rPr>
              <a:t/>
            </a:r>
            <a:br>
              <a:rPr lang="en-US" dirty="0">
                <a:solidFill>
                  <a:srgbClr val="7030A0"/>
                </a:solidFill>
                <a:latin typeface="Arial" panose="020B0604020202020204" pitchFamily="34" charset="0"/>
                <a:cs typeface="Arial" panose="020B0604020202020204" pitchFamily="34" charset="0"/>
              </a:rPr>
            </a:b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0499" y="2057400"/>
            <a:ext cx="7696200" cy="990600"/>
          </a:xfrm>
        </p:spPr>
        <p:txBody>
          <a:bodyPr>
            <a:noAutofit/>
          </a:bodyPr>
          <a:lstStyle/>
          <a:p>
            <a:r>
              <a:rPr lang="mn-MN" sz="3600" dirty="0" smtClean="0">
                <a:latin typeface="Arial" panose="020B0604020202020204" pitchFamily="34" charset="0"/>
                <a:cs typeface="Arial" panose="020B0604020202020204" pitchFamily="34" charset="0"/>
              </a:rPr>
              <a:t>Манлайлагч гэж хэн бэ?</a:t>
            </a:r>
          </a:p>
          <a:p>
            <a:r>
              <a:rPr lang="mn-MN" sz="3600" dirty="0" smtClean="0">
                <a:latin typeface="Arial" panose="020B0604020202020204" pitchFamily="34" charset="0"/>
                <a:cs typeface="Arial" panose="020B0604020202020204" pitchFamily="34" charset="0"/>
              </a:rPr>
              <a:t>Удирдагч, манлайлагчийн ялгаатай тал</a:t>
            </a:r>
          </a:p>
          <a:p>
            <a:r>
              <a:rPr lang="mn-MN" sz="3600" dirty="0" smtClean="0">
                <a:latin typeface="Arial" panose="020B0604020202020204" pitchFamily="34" charset="0"/>
                <a:cs typeface="Arial" panose="020B0604020202020204" pitchFamily="34" charset="0"/>
              </a:rPr>
              <a:t>Манлайлагчийн чадвар </a:t>
            </a:r>
          </a:p>
        </p:txBody>
      </p:sp>
    </p:spTree>
    <p:extLst>
      <p:ext uri="{BB962C8B-B14F-4D97-AF65-F5344CB8AC3E}">
        <p14:creationId xmlns:p14="http://schemas.microsoft.com/office/powerpoint/2010/main" val="95833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589199" cy="762000"/>
          </a:xfrm>
        </p:spPr>
        <p:txBody>
          <a:bodyPr>
            <a:noAutofit/>
          </a:bodyPr>
          <a:lstStyle/>
          <a:p>
            <a:pPr algn="ctr"/>
            <a:r>
              <a:rPr lang="mn-MN" dirty="0" smtClean="0">
                <a:solidFill>
                  <a:srgbClr val="7030A0"/>
                </a:solidFill>
                <a:latin typeface="Arial" panose="020B0604020202020204" pitchFamily="34" charset="0"/>
                <a:cs typeface="Arial" panose="020B0604020202020204" pitchFamily="34" charset="0"/>
              </a:rPr>
              <a:t>Тэргүүлэгчид </a:t>
            </a:r>
            <a:r>
              <a:rPr lang="mn-MN" dirty="0">
                <a:solidFill>
                  <a:srgbClr val="7030A0"/>
                </a:solidFill>
                <a:latin typeface="Arial" panose="020B0604020202020204" pitchFamily="34" charset="0"/>
                <a:cs typeface="Arial" panose="020B0604020202020204" pitchFamily="34" charset="0"/>
              </a:rPr>
              <a:t>- Манлайлагч</a:t>
            </a:r>
            <a:r>
              <a:rPr lang="en-US" dirty="0">
                <a:solidFill>
                  <a:srgbClr val="7030A0"/>
                </a:solidFill>
                <a:latin typeface="Arial" panose="020B0604020202020204" pitchFamily="34" charset="0"/>
                <a:cs typeface="Arial" panose="020B0604020202020204" pitchFamily="34" charset="0"/>
              </a:rPr>
              <a:t/>
            </a:r>
            <a:br>
              <a:rPr lang="en-US" dirty="0">
                <a:solidFill>
                  <a:srgbClr val="7030A0"/>
                </a:solidFill>
                <a:latin typeface="Arial" panose="020B0604020202020204" pitchFamily="34" charset="0"/>
                <a:cs typeface="Arial" panose="020B0604020202020204" pitchFamily="34" charset="0"/>
              </a:rPr>
            </a:b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0499" y="1676400"/>
            <a:ext cx="7696200" cy="990600"/>
          </a:xfrm>
        </p:spPr>
        <p:txBody>
          <a:bodyPr>
            <a:noAutofit/>
          </a:bodyPr>
          <a:lstStyle/>
          <a:p>
            <a:r>
              <a:rPr lang="mn-MN" sz="2400" b="1" dirty="0">
                <a:latin typeface="Arial" panose="020B0604020202020204" pitchFamily="34" charset="0"/>
                <a:cs typeface="Arial" panose="020B0604020202020204" pitchFamily="34" charset="0"/>
              </a:rPr>
              <a:t>Манлайлал</a:t>
            </a:r>
            <a:r>
              <a:rPr lang="mn-MN" sz="2400" dirty="0">
                <a:latin typeface="Arial" panose="020B0604020202020204" pitchFamily="34" charset="0"/>
                <a:cs typeface="Arial" panose="020B0604020202020204" pitchFamily="34" charset="0"/>
              </a:rPr>
              <a:t> (Leadership) нь тодорхой нөхцөл байдлаас төрж, бусдаас мэдлэг, чадвар ялгаран тодорч, тэдэнд нөлөөлөх үйлдэл юм. </a:t>
            </a:r>
            <a:endParaRPr lang="mn-MN" sz="2400" dirty="0" smtClean="0">
              <a:latin typeface="Arial" panose="020B0604020202020204" pitchFamily="34" charset="0"/>
              <a:cs typeface="Arial" panose="020B0604020202020204" pitchFamily="34" charset="0"/>
            </a:endParaRPr>
          </a:p>
          <a:p>
            <a:r>
              <a:rPr lang="mn-MN" sz="2400" dirty="0" smtClean="0">
                <a:latin typeface="Arial" panose="020B0604020202020204" pitchFamily="34" charset="0"/>
                <a:cs typeface="Arial" panose="020B0604020202020204" pitchFamily="34" charset="0"/>
              </a:rPr>
              <a:t>Манлайлал </a:t>
            </a:r>
            <a:r>
              <a:rPr lang="mn-MN" sz="2400" dirty="0">
                <a:latin typeface="Arial" panose="020B0604020202020204" pitchFamily="34" charset="0"/>
                <a:cs typeface="Arial" panose="020B0604020202020204" pitchFamily="34" charset="0"/>
              </a:rPr>
              <a:t>нь хувь хүний төрөлх авьяас чадварын зэрэгцээ өөрийгөө хөгжүүлж төлөвшүүлсэн байдал хамт олон, нийгэмд нөлөөлөх, хүнтэй ажиллах, хүнийг татах чадвар юм. </a:t>
            </a:r>
            <a:endParaRPr lang="en-US" sz="2400" dirty="0">
              <a:latin typeface="Arial" panose="020B0604020202020204" pitchFamily="34" charset="0"/>
              <a:cs typeface="Arial" panose="020B0604020202020204" pitchFamily="34" charset="0"/>
            </a:endParaRPr>
          </a:p>
          <a:p>
            <a:r>
              <a:rPr lang="mn-MN" sz="2400" i="1" dirty="0">
                <a:latin typeface="Arial" panose="020B0604020202020204" pitchFamily="34" charset="0"/>
                <a:cs typeface="Arial" panose="020B0604020202020204" pitchFamily="34" charset="0"/>
              </a:rPr>
              <a:t>Товчоор хэлбэл, </a:t>
            </a:r>
            <a:r>
              <a:rPr lang="mn-MN" sz="2400" dirty="0">
                <a:latin typeface="Arial" panose="020B0604020202020204" pitchFamily="34" charset="0"/>
                <a:cs typeface="Arial" panose="020B0604020202020204" pitchFamily="34" charset="0"/>
              </a:rPr>
              <a:t>Удирдах бол ажлыг зөв зохион байгуулах арга, Манлайлал бол зөв ажлыг хийх тухай ухаан юм.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83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3200" dirty="0" smtClean="0">
                <a:latin typeface="Arial" panose="020B0604020202020204" pitchFamily="34" charset="0"/>
                <a:cs typeface="Arial" panose="020B0604020202020204" pitchFamily="34" charset="0"/>
              </a:rPr>
              <a:t>Энэ хичээлийн зорилго</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828800"/>
            <a:ext cx="7391400" cy="3506894"/>
          </a:xfrm>
        </p:spPr>
        <p:txBody>
          <a:bodyPr>
            <a:normAutofit fontScale="92500"/>
          </a:bodyPr>
          <a:lstStyle/>
          <a:p>
            <a:pPr algn="just">
              <a:buFont typeface="Wingdings" panose="05000000000000000000" pitchFamily="2" charset="2"/>
              <a:buChar char="v"/>
            </a:pPr>
            <a:r>
              <a:rPr lang="mn-MN" sz="2800" dirty="0" smtClean="0"/>
              <a:t>БИНХ-ын тэргүүлэгчдийг чадавхжуулах</a:t>
            </a:r>
          </a:p>
          <a:p>
            <a:pPr algn="just">
              <a:buFont typeface="Wingdings" panose="05000000000000000000" pitchFamily="2" charset="2"/>
              <a:buChar char="v"/>
            </a:pPr>
            <a:r>
              <a:rPr lang="mn-MN" sz="2800" dirty="0"/>
              <a:t>Т</a:t>
            </a:r>
            <a:r>
              <a:rPr lang="mn-MN" sz="2800" dirty="0" smtClean="0"/>
              <a:t>эргүүлэгчдийн эрх, үүргийг  задлан шинжилж тодорхойлох</a:t>
            </a:r>
          </a:p>
          <a:p>
            <a:pPr algn="just">
              <a:buFont typeface="Wingdings" panose="05000000000000000000" pitchFamily="2" charset="2"/>
              <a:buChar char="v"/>
            </a:pPr>
            <a:r>
              <a:rPr lang="mn-MN" sz="2800" dirty="0" smtClean="0"/>
              <a:t>Бие биенээсээ харилцан суралцах боломжийг бүрдүүлэх</a:t>
            </a:r>
          </a:p>
          <a:p>
            <a:pPr algn="just">
              <a:buFont typeface="Wingdings" panose="05000000000000000000" pitchFamily="2" charset="2"/>
              <a:buChar char="v"/>
            </a:pPr>
            <a:r>
              <a:rPr lang="mn-MN" sz="2800" dirty="0"/>
              <a:t>Б</a:t>
            </a:r>
            <a:r>
              <a:rPr lang="mn-MN" sz="2800" dirty="0" smtClean="0"/>
              <a:t>усдын сайн туршлагаас суралцах</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589199" cy="762000"/>
          </a:xfrm>
        </p:spPr>
        <p:txBody>
          <a:bodyPr>
            <a:noAutofit/>
          </a:bodyPr>
          <a:lstStyle/>
          <a:p>
            <a:pPr algn="ctr"/>
            <a:r>
              <a:rPr lang="mn-MN" dirty="0" smtClean="0">
                <a:solidFill>
                  <a:srgbClr val="7030A0"/>
                </a:solidFill>
                <a:latin typeface="Arial" panose="020B0604020202020204" pitchFamily="34" charset="0"/>
                <a:cs typeface="Arial" panose="020B0604020202020204" pitchFamily="34" charset="0"/>
              </a:rPr>
              <a:t>Тэргүүлэгчид </a:t>
            </a:r>
            <a:r>
              <a:rPr lang="mn-MN" dirty="0">
                <a:solidFill>
                  <a:srgbClr val="7030A0"/>
                </a:solidFill>
                <a:latin typeface="Arial" panose="020B0604020202020204" pitchFamily="34" charset="0"/>
                <a:cs typeface="Arial" panose="020B0604020202020204" pitchFamily="34" charset="0"/>
              </a:rPr>
              <a:t>- Манлайлагч</a:t>
            </a:r>
            <a:r>
              <a:rPr lang="en-US" dirty="0">
                <a:solidFill>
                  <a:srgbClr val="7030A0"/>
                </a:solidFill>
                <a:latin typeface="Arial" panose="020B0604020202020204" pitchFamily="34" charset="0"/>
                <a:cs typeface="Arial" panose="020B0604020202020204" pitchFamily="34" charset="0"/>
              </a:rPr>
              <a:t/>
            </a:r>
            <a:br>
              <a:rPr lang="en-US" dirty="0">
                <a:solidFill>
                  <a:srgbClr val="7030A0"/>
                </a:solidFill>
                <a:latin typeface="Arial" panose="020B0604020202020204" pitchFamily="34" charset="0"/>
                <a:cs typeface="Arial" panose="020B0604020202020204" pitchFamily="34" charset="0"/>
              </a:rPr>
            </a:b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6800" y="1600200"/>
            <a:ext cx="7696200" cy="990600"/>
          </a:xfrm>
        </p:spPr>
        <p:txBody>
          <a:bodyPr>
            <a:noAutofit/>
          </a:bodyPr>
          <a:lstStyle/>
          <a:p>
            <a:r>
              <a:rPr lang="mn-MN" sz="2000" dirty="0" smtClean="0">
                <a:latin typeface="Arial" panose="020B0604020202020204" pitchFamily="34" charset="0"/>
                <a:cs typeface="Arial" panose="020B0604020202020204" pitchFamily="34" charset="0"/>
              </a:rPr>
              <a:t>Удирдах </a:t>
            </a:r>
            <a:r>
              <a:rPr lang="mn-MN" sz="2000" dirty="0">
                <a:latin typeface="Arial" panose="020B0604020202020204" pitchFamily="34" charset="0"/>
                <a:cs typeface="Arial" panose="020B0604020202020204" pitchFamily="34" charset="0"/>
              </a:rPr>
              <a:t>бол ажлыг зөв зохион байгуулах </a:t>
            </a:r>
            <a:r>
              <a:rPr lang="mn-MN" sz="2000" dirty="0" smtClean="0">
                <a:latin typeface="Arial" panose="020B0604020202020204" pitchFamily="34" charset="0"/>
                <a:cs typeface="Arial" panose="020B0604020202020204" pitchFamily="34" charset="0"/>
              </a:rPr>
              <a:t>арга</a:t>
            </a:r>
          </a:p>
          <a:p>
            <a:r>
              <a:rPr lang="mn-MN" sz="2000" dirty="0" smtClean="0">
                <a:latin typeface="Arial" panose="020B0604020202020204" pitchFamily="34" charset="0"/>
                <a:cs typeface="Arial" panose="020B0604020202020204" pitchFamily="34" charset="0"/>
              </a:rPr>
              <a:t>Манлайлал </a:t>
            </a:r>
            <a:r>
              <a:rPr lang="mn-MN" sz="2000" dirty="0">
                <a:latin typeface="Arial" panose="020B0604020202020204" pitchFamily="34" charset="0"/>
                <a:cs typeface="Arial" panose="020B0604020202020204" pitchFamily="34" charset="0"/>
              </a:rPr>
              <a:t>бол зөв ажлыг хийх тухай ухаан юм. </a:t>
            </a:r>
            <a:endParaRPr lang="en-US" sz="2000" dirty="0">
              <a:latin typeface="Arial" panose="020B0604020202020204" pitchFamily="34" charset="0"/>
              <a:cs typeface="Arial" panose="020B0604020202020204" pitchFamily="34" charset="0"/>
            </a:endParaRPr>
          </a:p>
          <a:p>
            <a:r>
              <a:rPr lang="mn-MN" sz="2000" b="1" i="1" dirty="0" smtClean="0">
                <a:latin typeface="Arial" panose="020B0604020202020204" pitchFamily="34" charset="0"/>
                <a:cs typeface="Arial" panose="020B0604020202020204" pitchFamily="34" charset="0"/>
              </a:rPr>
              <a:t>Удирдагч:</a:t>
            </a:r>
            <a:r>
              <a:rPr lang="mn-MN" sz="2000" dirty="0">
                <a:latin typeface="Arial" panose="020B0604020202020204" pitchFamily="34" charset="0"/>
                <a:cs typeface="Arial" panose="020B0604020202020204" pitchFamily="34" charset="0"/>
              </a:rPr>
              <a:t> </a:t>
            </a:r>
            <a:r>
              <a:rPr lang="mn-MN" sz="2000" dirty="0" smtClean="0">
                <a:latin typeface="Arial" panose="020B0604020202020204" pitchFamily="34" charset="0"/>
                <a:cs typeface="Arial" panose="020B0604020202020204" pitchFamily="34" charset="0"/>
              </a:rPr>
              <a:t>Төлөвлөгөө</a:t>
            </a:r>
            <a:r>
              <a:rPr lang="mn-MN" sz="2000" dirty="0">
                <a:latin typeface="Arial" panose="020B0604020202020204" pitchFamily="34" charset="0"/>
                <a:cs typeface="Arial" panose="020B0604020202020204" pitchFamily="34" charset="0"/>
              </a:rPr>
              <a:t>, хөтөлбөр батлах; Шийдвэрийг иргэдэд танилцуулах; Тодорхой дэг журам, шийдвэр гаргах; Хяналт хийх; Хариулт, зөвлөгөө өгөх; Төсөвлөх, зарцуулах зэрэг захиргааны шинжтэй өдөр тутмын үйл ажиллагаа, ажил юм. </a:t>
            </a:r>
            <a:endParaRPr lang="en-US" sz="2000" dirty="0">
              <a:latin typeface="Arial" panose="020B0604020202020204" pitchFamily="34" charset="0"/>
              <a:cs typeface="Arial" panose="020B0604020202020204" pitchFamily="34" charset="0"/>
            </a:endParaRPr>
          </a:p>
          <a:p>
            <a:r>
              <a:rPr lang="mn-MN" sz="2000" b="1" i="1" dirty="0">
                <a:latin typeface="Arial" panose="020B0604020202020204" pitchFamily="34" charset="0"/>
                <a:cs typeface="Arial" panose="020B0604020202020204" pitchFamily="34" charset="0"/>
              </a:rPr>
              <a:t>Манлайлагч</a:t>
            </a:r>
            <a:r>
              <a:rPr lang="mn-MN" sz="2000" dirty="0">
                <a:latin typeface="Arial" panose="020B0604020202020204" pitchFamily="34" charset="0"/>
                <a:cs typeface="Arial" panose="020B0604020202020204" pitchFamily="34" charset="0"/>
              </a:rPr>
              <a:t>: Алсын хараа тодорхойлох; Стратегийн чиглэл тодорхойлох; Харилцаа холбоог дэмжих, сүлжээ; Шинэ санаа турших, нэвтрүүлэх; Бусдыг үйл хэрэгт сэдэлжүүлэх, зоригжуулах, уриалах зэрэг хөгжил, өөрчлөлтөд чиглэсэн ажил үйлдэл хамаарна.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366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18890"/>
          </a:xfrm>
        </p:spPr>
        <p:txBody>
          <a:bodyPr>
            <a:noAutofit/>
          </a:bodyPr>
          <a:lstStyle/>
          <a:p>
            <a:pPr algn="ctr"/>
            <a:r>
              <a:rPr lang="mn-MN" sz="3200" dirty="0">
                <a:solidFill>
                  <a:srgbClr val="7030A0"/>
                </a:solidFill>
                <a:latin typeface="Arial" panose="020B0604020202020204" pitchFamily="34" charset="0"/>
                <a:cs typeface="Arial" panose="020B0604020202020204" pitchFamily="34" charset="0"/>
              </a:rPr>
              <a:t>БИНХ-ын ажлын </a:t>
            </a:r>
            <a:r>
              <a:rPr lang="mn-MN" sz="3200" dirty="0" smtClean="0">
                <a:solidFill>
                  <a:srgbClr val="7030A0"/>
                </a:solidFill>
                <a:latin typeface="Arial" panose="020B0604020202020204" pitchFamily="34" charset="0"/>
                <a:cs typeface="Arial" panose="020B0604020202020204" pitchFamily="34" charset="0"/>
              </a:rPr>
              <a:t>төлөвлөгөө боловсруулах</a:t>
            </a:r>
            <a:r>
              <a:rPr lang="mn-MN" sz="3200" b="1" dirty="0">
                <a:solidFill>
                  <a:srgbClr val="7030A0"/>
                </a:solidFill>
                <a:latin typeface="Arial" panose="020B0604020202020204" pitchFamily="34" charset="0"/>
                <a:cs typeface="Arial" panose="020B0604020202020204" pitchFamily="34" charset="0"/>
              </a:rPr>
              <a:t/>
            </a:r>
            <a:br>
              <a:rPr lang="mn-MN" sz="3200" b="1" dirty="0">
                <a:solidFill>
                  <a:srgbClr val="7030A0"/>
                </a:solidFill>
                <a:latin typeface="Arial" panose="020B0604020202020204" pitchFamily="34" charset="0"/>
                <a:cs typeface="Arial" panose="020B0604020202020204" pitchFamily="34" charset="0"/>
              </a:rPr>
            </a:br>
            <a:r>
              <a:rPr lang="mn-MN" sz="3200" dirty="0" smtClean="0">
                <a:solidFill>
                  <a:srgbClr val="7030A0"/>
                </a:solidFill>
                <a:latin typeface="Arial" panose="020B0604020202020204" pitchFamily="34" charset="0"/>
                <a:cs typeface="Arial" panose="020B0604020202020204" pitchFamily="34" charset="0"/>
              </a:rPr>
              <a:t/>
            </a:r>
            <a:br>
              <a:rPr lang="mn-MN" sz="3200" dirty="0" smtClean="0">
                <a:solidFill>
                  <a:srgbClr val="7030A0"/>
                </a:solidFill>
                <a:latin typeface="Arial" panose="020B0604020202020204" pitchFamily="34" charset="0"/>
                <a:cs typeface="Arial" panose="020B0604020202020204" pitchFamily="34" charset="0"/>
              </a:rPr>
            </a:br>
            <a:endParaRPr lang="en-US" sz="3200"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1295400" y="2286000"/>
            <a:ext cx="7010400" cy="2488438"/>
          </a:xfrm>
          <a:prstGeom prst="rect">
            <a:avLst/>
          </a:prstGeom>
        </p:spPr>
        <p:txBody>
          <a:bodyPr wrap="square">
            <a:spAutoFit/>
          </a:bodyPr>
          <a:lstStyle/>
          <a:p>
            <a:pPr marL="457200" indent="-457200">
              <a:buAutoNum type="arabicPeriod"/>
            </a:pPr>
            <a:r>
              <a:rPr lang="mn-MN" sz="2400" b="1" dirty="0" smtClean="0">
                <a:latin typeface="Arial" panose="020B0604020202020204" pitchFamily="34" charset="0"/>
                <a:cs typeface="Arial" panose="020B0604020202020204" pitchFamily="34" charset="0"/>
              </a:rPr>
              <a:t>Юуг анхаарах вэ?</a:t>
            </a:r>
          </a:p>
          <a:p>
            <a:pPr marL="457200" indent="-457200">
              <a:buAutoNum type="arabicPeriod"/>
            </a:pPr>
            <a:r>
              <a:rPr lang="mn-MN" sz="2400" b="1" dirty="0" smtClean="0">
                <a:latin typeface="Arial" panose="020B0604020202020204" pitchFamily="34" charset="0"/>
                <a:cs typeface="Arial" panose="020B0604020202020204" pitchFamily="34" charset="0"/>
              </a:rPr>
              <a:t>Юуг хамруулах вэ?</a:t>
            </a:r>
          </a:p>
          <a:p>
            <a:pPr marL="457200" indent="-457200">
              <a:buAutoNum type="arabicPeriod"/>
            </a:pPr>
            <a:r>
              <a:rPr lang="mn-MN" sz="2400" b="1" dirty="0" smtClean="0">
                <a:latin typeface="Arial" panose="020B0604020202020204" pitchFamily="34" charset="0"/>
                <a:cs typeface="Arial" panose="020B0604020202020204" pitchFamily="34" charset="0"/>
              </a:rPr>
              <a:t>Юунд хэрэгтэй вэ?</a:t>
            </a:r>
            <a:endParaRPr lang="en-US" sz="2400" b="1" dirty="0">
              <a:latin typeface="Arial" panose="020B0604020202020204" pitchFamily="34" charset="0"/>
              <a:cs typeface="Arial" panose="020B0604020202020204" pitchFamily="34" charset="0"/>
            </a:endParaRPr>
          </a:p>
          <a:p>
            <a:pPr marR="0" lvl="0" algn="just">
              <a:lnSpc>
                <a:spcPct val="107000"/>
              </a:lnSpc>
              <a:spcBef>
                <a:spcPts val="0"/>
              </a:spcBef>
              <a:spcAft>
                <a:spcPts val="800"/>
              </a:spcAft>
            </a:pPr>
            <a:endParaRPr lang="mn-MN" sz="2400" dirty="0">
              <a:effectLst/>
              <a:latin typeface="Arial" panose="020B0604020202020204" pitchFamily="34" charset="0"/>
              <a:cs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mn-MN" sz="2400" dirty="0" smtClean="0">
                <a:latin typeface="Arial" panose="020B0604020202020204" pitchFamily="34" charset="0"/>
                <a:cs typeface="Arial" panose="020B0604020202020204" pitchFamily="34" charset="0"/>
              </a:rPr>
              <a:t>Хугацаа  10 минут, танилцуулга 2,2 минут, дүгнэлт 2 минут</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948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518890"/>
          </a:xfrm>
        </p:spPr>
        <p:txBody>
          <a:bodyPr>
            <a:noAutofit/>
          </a:bodyPr>
          <a:lstStyle/>
          <a:p>
            <a:pPr algn="ctr"/>
            <a:r>
              <a:rPr lang="mn-MN" sz="3200" dirty="0">
                <a:solidFill>
                  <a:srgbClr val="7030A0"/>
                </a:solidFill>
                <a:latin typeface="Arial" panose="020B0604020202020204" pitchFamily="34" charset="0"/>
                <a:cs typeface="Arial" panose="020B0604020202020204" pitchFamily="34" charset="0"/>
              </a:rPr>
              <a:t>БИНХ-ын ажлын </a:t>
            </a:r>
            <a:r>
              <a:rPr lang="mn-MN" sz="3200" dirty="0" smtClean="0">
                <a:solidFill>
                  <a:srgbClr val="7030A0"/>
                </a:solidFill>
                <a:latin typeface="Arial" panose="020B0604020202020204" pitchFamily="34" charset="0"/>
                <a:cs typeface="Arial" panose="020B0604020202020204" pitchFamily="34" charset="0"/>
              </a:rPr>
              <a:t>төлөвлөгөө боловсруулах</a:t>
            </a:r>
            <a:r>
              <a:rPr lang="mn-MN" sz="3200" b="1" dirty="0">
                <a:solidFill>
                  <a:srgbClr val="7030A0"/>
                </a:solidFill>
                <a:latin typeface="Arial" panose="020B0604020202020204" pitchFamily="34" charset="0"/>
                <a:cs typeface="Arial" panose="020B0604020202020204" pitchFamily="34" charset="0"/>
              </a:rPr>
              <a:t/>
            </a:r>
            <a:br>
              <a:rPr lang="mn-MN" sz="3200" b="1" dirty="0">
                <a:solidFill>
                  <a:srgbClr val="7030A0"/>
                </a:solidFill>
                <a:latin typeface="Arial" panose="020B0604020202020204" pitchFamily="34" charset="0"/>
                <a:cs typeface="Arial" panose="020B0604020202020204" pitchFamily="34" charset="0"/>
              </a:rPr>
            </a:br>
            <a:r>
              <a:rPr lang="mn-MN" sz="3200" dirty="0" smtClean="0">
                <a:solidFill>
                  <a:srgbClr val="7030A0"/>
                </a:solidFill>
                <a:latin typeface="Arial" panose="020B0604020202020204" pitchFamily="34" charset="0"/>
                <a:cs typeface="Arial" panose="020B0604020202020204" pitchFamily="34" charset="0"/>
              </a:rPr>
              <a:t/>
            </a:r>
            <a:br>
              <a:rPr lang="mn-MN" sz="3200" dirty="0" smtClean="0">
                <a:solidFill>
                  <a:srgbClr val="7030A0"/>
                </a:solidFill>
                <a:latin typeface="Arial" panose="020B0604020202020204" pitchFamily="34" charset="0"/>
                <a:cs typeface="Arial" panose="020B0604020202020204" pitchFamily="34" charset="0"/>
              </a:rPr>
            </a:br>
            <a:endParaRPr lang="en-US" sz="3200"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1219200" y="2133600"/>
            <a:ext cx="7010400" cy="3965766"/>
          </a:xfrm>
          <a:prstGeom prst="rect">
            <a:avLst/>
          </a:prstGeom>
        </p:spPr>
        <p:txBody>
          <a:bodyPr wrap="square">
            <a:spAutoFit/>
          </a:bodyPr>
          <a:lstStyle/>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Он</a:t>
            </a:r>
            <a:r>
              <a:rPr lang="mn-MN" sz="2400" dirty="0">
                <a:latin typeface="Arial" panose="020B0604020202020204" pitchFamily="34" charset="0"/>
                <a:cs typeface="Arial" panose="020B0604020202020204" pitchFamily="34" charset="0"/>
              </a:rPr>
              <a:t>, сар</a:t>
            </a:r>
            <a:endParaRPr lang="en-US" sz="2400" dirty="0">
              <a:latin typeface="Arial" panose="020B0604020202020204" pitchFamily="34" charset="0"/>
              <a:cs typeface="Arial" panose="020B0604020202020204" pitchFamily="34" charset="0"/>
            </a:endParaRPr>
          </a:p>
          <a:p>
            <a:pPr marL="1371600" lvl="2" indent="-457200">
              <a:buFont typeface="+mj-lt"/>
              <a:buAutoNum type="arabicPeriod"/>
            </a:pPr>
            <a:r>
              <a:rPr lang="mn-MN" sz="2400" dirty="0">
                <a:latin typeface="Arial" panose="020B0604020202020204" pitchFamily="34" charset="0"/>
                <a:cs typeface="Arial" panose="020B0604020202020204" pitchFamily="34" charset="0"/>
              </a:rPr>
              <a:t>Зорилго</a:t>
            </a:r>
            <a:endParaRPr lang="en-US" sz="2400" dirty="0">
              <a:latin typeface="Arial" panose="020B0604020202020204" pitchFamily="34" charset="0"/>
              <a:cs typeface="Arial" panose="020B0604020202020204" pitchFamily="34" charset="0"/>
            </a:endParaRPr>
          </a:p>
          <a:p>
            <a:pPr marL="1371600" lvl="2" indent="-457200">
              <a:buFont typeface="+mj-lt"/>
              <a:buAutoNum type="arabicPeriod"/>
            </a:pPr>
            <a:r>
              <a:rPr lang="mn-MN" sz="2400" dirty="0">
                <a:latin typeface="Arial" panose="020B0604020202020204" pitchFamily="34" charset="0"/>
                <a:cs typeface="Arial" panose="020B0604020202020204" pitchFamily="34" charset="0"/>
              </a:rPr>
              <a:t>Хамрах хүрээ</a:t>
            </a:r>
            <a:endParaRPr lang="en-US" sz="2400" dirty="0">
              <a:latin typeface="Arial" panose="020B0604020202020204" pitchFamily="34" charset="0"/>
              <a:cs typeface="Arial" panose="020B0604020202020204" pitchFamily="34" charset="0"/>
            </a:endParaRPr>
          </a:p>
          <a:p>
            <a:pPr marL="1371600" lvl="2" indent="-457200">
              <a:buFont typeface="+mj-lt"/>
              <a:buAutoNum type="arabicPeriod"/>
            </a:pPr>
            <a:r>
              <a:rPr lang="mn-MN" sz="2400" dirty="0">
                <a:latin typeface="Arial" panose="020B0604020202020204" pitchFamily="34" charset="0"/>
                <a:cs typeface="Arial" panose="020B0604020202020204" pitchFamily="34" charset="0"/>
              </a:rPr>
              <a:t>Зохион байгуулалт</a:t>
            </a:r>
            <a:endParaRPr lang="en-US" sz="2400" dirty="0">
              <a:latin typeface="Arial" panose="020B0604020202020204" pitchFamily="34" charset="0"/>
              <a:cs typeface="Arial" panose="020B0604020202020204" pitchFamily="34" charset="0"/>
            </a:endParaRPr>
          </a:p>
          <a:p>
            <a:pPr marL="1371600" lvl="2" indent="-457200">
              <a:buFont typeface="+mj-lt"/>
              <a:buAutoNum type="arabicPeriod"/>
            </a:pPr>
            <a:r>
              <a:rPr lang="mn-MN" sz="2400" dirty="0">
                <a:latin typeface="Arial" panose="020B0604020202020204" pitchFamily="34" charset="0"/>
                <a:cs typeface="Arial" panose="020B0604020202020204" pitchFamily="34" charset="0"/>
              </a:rPr>
              <a:t>Хугацаа</a:t>
            </a:r>
            <a:endParaRPr lang="en-US" sz="2400" dirty="0">
              <a:latin typeface="Arial" panose="020B0604020202020204" pitchFamily="34" charset="0"/>
              <a:cs typeface="Arial" panose="020B0604020202020204" pitchFamily="34" charset="0"/>
            </a:endParaRPr>
          </a:p>
          <a:p>
            <a:pPr marL="1371600" lvl="2" indent="-457200">
              <a:buFont typeface="+mj-lt"/>
              <a:buAutoNum type="arabicPeriod"/>
            </a:pPr>
            <a:r>
              <a:rPr lang="mn-MN" sz="2400" dirty="0">
                <a:latin typeface="Arial" panose="020B0604020202020204" pitchFamily="34" charset="0"/>
                <a:cs typeface="Arial" panose="020B0604020202020204" pitchFamily="34" charset="0"/>
              </a:rPr>
              <a:t>Зардал төлөвлөлт</a:t>
            </a:r>
            <a:endParaRPr lang="en-US" sz="2400" dirty="0">
              <a:latin typeface="Arial" panose="020B0604020202020204" pitchFamily="34" charset="0"/>
              <a:cs typeface="Arial" panose="020B0604020202020204" pitchFamily="34" charset="0"/>
            </a:endParaRPr>
          </a:p>
          <a:p>
            <a:pPr marL="1371600" lvl="2" indent="-457200">
              <a:buFont typeface="+mj-lt"/>
              <a:buAutoNum type="arabicPeriod"/>
            </a:pPr>
            <a:r>
              <a:rPr lang="mn-MN" sz="2400" dirty="0">
                <a:latin typeface="Arial" panose="020B0604020202020204" pitchFamily="34" charset="0"/>
                <a:cs typeface="Arial" panose="020B0604020202020204" pitchFamily="34" charset="0"/>
              </a:rPr>
              <a:t>Хүрэх үр дүн</a:t>
            </a:r>
            <a:endParaRPr lang="en-US" sz="2400" dirty="0">
              <a:latin typeface="Arial" panose="020B0604020202020204" pitchFamily="34" charset="0"/>
              <a:cs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endParaRPr lang="mn-MN" sz="2400" dirty="0">
              <a:effectLst/>
              <a:latin typeface="Arial" panose="020B0604020202020204" pitchFamily="34" charset="0"/>
              <a:cs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r>
              <a:rPr lang="mn-MN" sz="2400" dirty="0" smtClean="0">
                <a:latin typeface="Arial" panose="020B0604020202020204" pitchFamily="34" charset="0"/>
                <a:cs typeface="Arial" panose="020B0604020202020204" pitchFamily="34" charset="0"/>
              </a:rPr>
              <a:t>Хугацаа  10 минут, танилцуулга 2,2 минут, дүгнэлт 2 минут</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279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010400" cy="518890"/>
          </a:xfrm>
        </p:spPr>
        <p:txBody>
          <a:bodyPr>
            <a:noAutofit/>
          </a:bodyPr>
          <a:lstStyle/>
          <a:p>
            <a:pPr algn="ctr"/>
            <a:r>
              <a:rPr lang="mn-MN" sz="3200" dirty="0" smtClean="0">
                <a:solidFill>
                  <a:srgbClr val="7030A0"/>
                </a:solidFill>
                <a:latin typeface="Arial" panose="020B0604020202020204" pitchFamily="34" charset="0"/>
                <a:cs typeface="Arial" panose="020B0604020202020204" pitchFamily="34" charset="0"/>
              </a:rPr>
              <a:t>Хүмүүс юу хүсдэгээ мэддэг хүнд илүү их хүндлэл үзүүлдэг.</a:t>
            </a:r>
            <a:r>
              <a:rPr lang="mn-MN" sz="3200" b="1" dirty="0">
                <a:solidFill>
                  <a:srgbClr val="7030A0"/>
                </a:solidFill>
                <a:latin typeface="Arial" panose="020B0604020202020204" pitchFamily="34" charset="0"/>
                <a:cs typeface="Arial" panose="020B0604020202020204" pitchFamily="34" charset="0"/>
              </a:rPr>
              <a:t/>
            </a:r>
            <a:br>
              <a:rPr lang="mn-MN" sz="3200" b="1" dirty="0">
                <a:solidFill>
                  <a:srgbClr val="7030A0"/>
                </a:solidFill>
                <a:latin typeface="Arial" panose="020B0604020202020204" pitchFamily="34" charset="0"/>
                <a:cs typeface="Arial" panose="020B0604020202020204" pitchFamily="34" charset="0"/>
              </a:rPr>
            </a:br>
            <a:r>
              <a:rPr lang="mn-MN" sz="3200" dirty="0" smtClean="0">
                <a:solidFill>
                  <a:srgbClr val="7030A0"/>
                </a:solidFill>
                <a:latin typeface="Arial" panose="020B0604020202020204" pitchFamily="34" charset="0"/>
                <a:cs typeface="Arial" panose="020B0604020202020204" pitchFamily="34" charset="0"/>
              </a:rPr>
              <a:t/>
            </a:r>
            <a:br>
              <a:rPr lang="mn-MN" sz="3200" dirty="0" smtClean="0">
                <a:solidFill>
                  <a:srgbClr val="7030A0"/>
                </a:solidFill>
                <a:latin typeface="Arial" panose="020B0604020202020204" pitchFamily="34" charset="0"/>
                <a:cs typeface="Arial" panose="020B0604020202020204" pitchFamily="34" charset="0"/>
              </a:rPr>
            </a:br>
            <a:endParaRPr lang="en-US" sz="3200"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579329" y="1676400"/>
            <a:ext cx="7772400" cy="4919488"/>
          </a:xfrm>
          <a:prstGeom prst="rect">
            <a:avLst/>
          </a:prstGeom>
        </p:spPr>
        <p:txBody>
          <a:bodyPr wrap="square">
            <a:spAutoFit/>
          </a:bodyPr>
          <a:lstStyle/>
          <a:p>
            <a:endParaRPr lang="en-US" sz="2400" b="1" dirty="0">
              <a:latin typeface="Arial" panose="020B0604020202020204" pitchFamily="34" charset="0"/>
              <a:cs typeface="Arial" panose="020B0604020202020204" pitchFamily="34" charset="0"/>
            </a:endParaRPr>
          </a:p>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Алсын хараа, зорилгоо тодорхой болгох</a:t>
            </a:r>
          </a:p>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Зорилгоо хэмжиж болохуйц тодорхой заалтуудыг оруулах</a:t>
            </a:r>
          </a:p>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Жагсаалт гаргах</a:t>
            </a:r>
          </a:p>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Ажлаа хэцүүгээс нь эхлэх</a:t>
            </a:r>
          </a:p>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Ажлын цагийн хуваарьтай болгох</a:t>
            </a:r>
          </a:p>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Бусад ажлуудаа мартаж болохгүй</a:t>
            </a:r>
          </a:p>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Төлөвлөгөөгөө биет хэлбэрт буулгах</a:t>
            </a:r>
          </a:p>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Үйл ажиллагаа</a:t>
            </a:r>
          </a:p>
          <a:p>
            <a:pPr marL="1371600" lvl="2" indent="-457200">
              <a:buFont typeface="+mj-lt"/>
              <a:buAutoNum type="arabicPeriod"/>
            </a:pPr>
            <a:r>
              <a:rPr lang="mn-MN" sz="2400" dirty="0" smtClean="0">
                <a:latin typeface="Arial" panose="020B0604020202020204" pitchFamily="34" charset="0"/>
                <a:cs typeface="Arial" panose="020B0604020202020204" pitchFamily="34" charset="0"/>
              </a:rPr>
              <a:t>Төлөвлөгөөндөө үнэнч байх</a:t>
            </a:r>
          </a:p>
          <a:p>
            <a:pPr marL="1371600" lvl="2" indent="-457200">
              <a:buFont typeface="+mj-lt"/>
              <a:buAutoNum type="arabicPeriod"/>
            </a:pPr>
            <a:endParaRPr lang="en-US" sz="2400" dirty="0">
              <a:latin typeface="Arial" panose="020B0604020202020204" pitchFamily="34" charset="0"/>
              <a:cs typeface="Arial" panose="020B0604020202020204" pitchFamily="34" charset="0"/>
            </a:endParaRPr>
          </a:p>
          <a:p>
            <a:pPr marL="342900" marR="0" lvl="0" indent="-342900" algn="just">
              <a:lnSpc>
                <a:spcPct val="107000"/>
              </a:lnSpc>
              <a:spcBef>
                <a:spcPts val="0"/>
              </a:spcBef>
              <a:spcAft>
                <a:spcPts val="800"/>
              </a:spcAft>
              <a:buFont typeface="Symbol" panose="05050102010706020507" pitchFamily="18" charset="2"/>
              <a:buChar char=""/>
            </a:pPr>
            <a:endParaRPr lang="mn-MN"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215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700" y="838200"/>
            <a:ext cx="6589199" cy="518890"/>
          </a:xfrm>
        </p:spPr>
        <p:txBody>
          <a:bodyPr>
            <a:noAutofit/>
          </a:bodyPr>
          <a:lstStyle/>
          <a:p>
            <a:pPr algn="ctr"/>
            <a:r>
              <a:rPr lang="mn-MN" sz="3200" dirty="0" smtClean="0">
                <a:solidFill>
                  <a:srgbClr val="7030A0"/>
                </a:solidFill>
                <a:latin typeface="Arial" panose="020B0604020202020204" pitchFamily="34" charset="0"/>
                <a:cs typeface="Arial" panose="020B0604020202020204" pitchFamily="34" charset="0"/>
              </a:rPr>
              <a:t>Дүгнэлт</a:t>
            </a:r>
            <a:br>
              <a:rPr lang="mn-MN" sz="3200" dirty="0" smtClean="0">
                <a:solidFill>
                  <a:srgbClr val="7030A0"/>
                </a:solidFill>
                <a:latin typeface="Arial" panose="020B0604020202020204" pitchFamily="34" charset="0"/>
                <a:cs typeface="Arial" panose="020B0604020202020204" pitchFamily="34" charset="0"/>
              </a:rPr>
            </a:br>
            <a:endParaRPr lang="en-US" sz="3200" dirty="0">
              <a:solidFill>
                <a:srgbClr val="7030A0"/>
              </a:solidFill>
              <a:latin typeface="Arial" panose="020B0604020202020204" pitchFamily="34" charset="0"/>
              <a:cs typeface="Arial" panose="020B0604020202020204" pitchFamily="34" charset="0"/>
            </a:endParaRPr>
          </a:p>
        </p:txBody>
      </p:sp>
      <p:sp>
        <p:nvSpPr>
          <p:cNvPr id="3" name="Rectangle 2"/>
          <p:cNvSpPr/>
          <p:nvPr/>
        </p:nvSpPr>
        <p:spPr>
          <a:xfrm>
            <a:off x="609600" y="2057400"/>
            <a:ext cx="8153400" cy="3539430"/>
          </a:xfrm>
          <a:prstGeom prst="rect">
            <a:avLst/>
          </a:prstGeom>
        </p:spPr>
        <p:txBody>
          <a:bodyPr wrap="square">
            <a:spAutoFit/>
          </a:bodyPr>
          <a:lstStyle/>
          <a:p>
            <a:pPr marL="514350" lvl="0" indent="-514350">
              <a:buFont typeface="+mj-lt"/>
              <a:buAutoNum type="arabicPeriod"/>
            </a:pPr>
            <a:r>
              <a:rPr lang="mn-MN" sz="2800" dirty="0" smtClean="0">
                <a:latin typeface="Arial" panose="020B0604020202020204" pitchFamily="34" charset="0"/>
                <a:cs typeface="Arial" panose="020B0604020202020204" pitchFamily="34" charset="0"/>
              </a:rPr>
              <a:t>Энэ </a:t>
            </a:r>
            <a:r>
              <a:rPr lang="mn-MN" sz="2800" dirty="0">
                <a:latin typeface="Arial" panose="020B0604020202020204" pitchFamily="34" charset="0"/>
                <a:cs typeface="Arial" panose="020B0604020202020204" pitchFamily="34" charset="0"/>
              </a:rPr>
              <a:t>хичээлээс юу сурсан бэ? </a:t>
            </a:r>
            <a:endParaRPr lang="mn-MN" sz="2800" dirty="0" smtClean="0">
              <a:latin typeface="Arial" panose="020B0604020202020204" pitchFamily="34" charset="0"/>
              <a:cs typeface="Arial" panose="020B0604020202020204" pitchFamily="34" charset="0"/>
            </a:endParaRPr>
          </a:p>
          <a:p>
            <a:pPr marL="514350" lvl="0" indent="-514350">
              <a:buFont typeface="+mj-lt"/>
              <a:buAutoNum type="arabicPeriod"/>
            </a:pPr>
            <a:r>
              <a:rPr lang="mn-MN" sz="2800" dirty="0" smtClean="0">
                <a:latin typeface="Arial" panose="020B0604020202020204" pitchFamily="34" charset="0"/>
                <a:cs typeface="Arial" panose="020B0604020202020204" pitchFamily="34" charset="0"/>
              </a:rPr>
              <a:t>Нэмж юу сурахыг хүсч байна вэ?</a:t>
            </a:r>
          </a:p>
          <a:p>
            <a:pPr marL="514350" lvl="0" indent="-514350">
              <a:buFont typeface="+mj-lt"/>
              <a:buAutoNum type="arabicPeriod"/>
            </a:pPr>
            <a:r>
              <a:rPr lang="mn-MN" sz="2800" dirty="0" smtClean="0">
                <a:latin typeface="Arial" panose="020B0604020202020204" pitchFamily="34" charset="0"/>
                <a:cs typeface="Arial" panose="020B0604020202020204" pitchFamily="34" charset="0"/>
              </a:rPr>
              <a:t>Цаашид </a:t>
            </a:r>
            <a:r>
              <a:rPr lang="mn-MN" sz="2800" dirty="0">
                <a:latin typeface="Arial" panose="020B0604020202020204" pitchFamily="34" charset="0"/>
                <a:cs typeface="Arial" panose="020B0604020202020204" pitchFamily="34" charset="0"/>
              </a:rPr>
              <a:t>ямар зүйлийг хийхээр төлөвлөж байна вэ? </a:t>
            </a:r>
            <a:endParaRPr lang="mn-MN" sz="2800" dirty="0" smtClean="0">
              <a:latin typeface="Arial" panose="020B0604020202020204" pitchFamily="34" charset="0"/>
              <a:cs typeface="Arial" panose="020B0604020202020204" pitchFamily="34" charset="0"/>
            </a:endParaRPr>
          </a:p>
          <a:p>
            <a:pPr lvl="0"/>
            <a:endParaRPr lang="mn-MN" sz="2800" dirty="0">
              <a:latin typeface="Arial" panose="020B0604020202020204" pitchFamily="34" charset="0"/>
              <a:cs typeface="Arial" panose="020B0604020202020204" pitchFamily="34" charset="0"/>
            </a:endParaRPr>
          </a:p>
          <a:p>
            <a:pPr lvl="0"/>
            <a:endParaRPr lang="mn-MN" sz="2800" dirty="0" smtClean="0">
              <a:latin typeface="Arial" panose="020B0604020202020204" pitchFamily="34" charset="0"/>
              <a:cs typeface="Arial" panose="020B0604020202020204" pitchFamily="34" charset="0"/>
            </a:endParaRPr>
          </a:p>
          <a:p>
            <a:pPr lvl="0"/>
            <a:endParaRPr lang="mn-MN" sz="2800" dirty="0">
              <a:latin typeface="Arial" panose="020B0604020202020204" pitchFamily="34" charset="0"/>
              <a:cs typeface="Arial" panose="020B0604020202020204" pitchFamily="34" charset="0"/>
            </a:endParaRPr>
          </a:p>
          <a:p>
            <a:pPr lvl="0"/>
            <a:r>
              <a:rPr lang="mn-MN" sz="2800" dirty="0" smtClean="0">
                <a:latin typeface="Arial" panose="020B0604020202020204" pitchFamily="34" charset="0"/>
                <a:cs typeface="Arial" panose="020B0604020202020204" pitchFamily="34" charset="0"/>
              </a:rPr>
              <a:t>Хугацаа 5 </a:t>
            </a:r>
            <a:r>
              <a:rPr lang="mn-MN" sz="2800" dirty="0">
                <a:latin typeface="Arial" panose="020B0604020202020204" pitchFamily="34" charset="0"/>
                <a:cs typeface="Arial" panose="020B0604020202020204" pitchFamily="34" charset="0"/>
              </a:rPr>
              <a:t>минут</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153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38400"/>
            <a:ext cx="6447501" cy="990600"/>
          </a:xfrm>
        </p:spPr>
        <p:txBody>
          <a:bodyPr>
            <a:normAutofit fontScale="90000"/>
          </a:bodyPr>
          <a:lstStyle/>
          <a:p>
            <a:pPr algn="ctr"/>
            <a:r>
              <a:rPr lang="mn-MN" dirty="0" smtClean="0"/>
              <a:t>Анхаарал хандуулсанд </a:t>
            </a:r>
            <a:r>
              <a:rPr lang="mn-MN" dirty="0" smtClean="0"/>
              <a:t>баярлалаа</a:t>
            </a:r>
            <a:endParaRPr lang="en-US" dirty="0"/>
          </a:p>
        </p:txBody>
      </p:sp>
    </p:spTree>
    <p:extLst>
      <p:ext uri="{BB962C8B-B14F-4D97-AF65-F5344CB8AC3E}">
        <p14:creationId xmlns:p14="http://schemas.microsoft.com/office/powerpoint/2010/main" val="1747359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mn-MN" sz="3200" dirty="0" smtClean="0">
                <a:latin typeface="Arial" panose="020B0604020202020204" pitchFamily="34" charset="0"/>
                <a:cs typeface="Arial" panose="020B0604020202020204" pitchFamily="34" charset="0"/>
              </a:rPr>
              <a:t>Энэ хичээлийн агуулга</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828800"/>
            <a:ext cx="7391400" cy="3506894"/>
          </a:xfrm>
        </p:spPr>
        <p:txBody>
          <a:bodyPr>
            <a:normAutofit/>
          </a:bodyPr>
          <a:lstStyle/>
          <a:p>
            <a:pPr algn="just">
              <a:buFont typeface="Wingdings" panose="05000000000000000000" pitchFamily="2" charset="2"/>
              <a:buChar char="v"/>
            </a:pPr>
            <a:r>
              <a:rPr lang="mn-MN" sz="2800" dirty="0" smtClean="0">
                <a:latin typeface="Arial" panose="020B0604020202020204" pitchFamily="34" charset="0"/>
                <a:cs typeface="Arial" panose="020B0604020202020204" pitchFamily="34" charset="0"/>
              </a:rPr>
              <a:t>Тэргүүлэгчдийн өнөөгийн байдал</a:t>
            </a:r>
          </a:p>
          <a:p>
            <a:pPr algn="just">
              <a:buFont typeface="Wingdings" panose="05000000000000000000" pitchFamily="2" charset="2"/>
              <a:buChar char="v"/>
            </a:pPr>
            <a:r>
              <a:rPr lang="mn-MN" sz="2800" dirty="0" smtClean="0">
                <a:latin typeface="Arial" panose="020B0604020202020204" pitchFamily="34" charset="0"/>
                <a:cs typeface="Arial" panose="020B0604020202020204" pitchFamily="34" charset="0"/>
              </a:rPr>
              <a:t>Тэргүүлэгч гэж хэн бэ?</a:t>
            </a:r>
          </a:p>
          <a:p>
            <a:pPr algn="just">
              <a:buFont typeface="Wingdings" panose="05000000000000000000" pitchFamily="2" charset="2"/>
              <a:buChar char="v"/>
            </a:pPr>
            <a:r>
              <a:rPr lang="mn-MN" sz="2800" dirty="0" smtClean="0">
                <a:latin typeface="Arial" panose="020B0604020202020204" pitchFamily="34" charset="0"/>
                <a:cs typeface="Arial" panose="020B0604020202020204" pitchFamily="34" charset="0"/>
              </a:rPr>
              <a:t>Гарц шийдэл</a:t>
            </a:r>
          </a:p>
          <a:p>
            <a:pPr algn="just">
              <a:buFont typeface="Wingdings" panose="05000000000000000000" pitchFamily="2" charset="2"/>
              <a:buChar char="v"/>
            </a:pPr>
            <a:r>
              <a:rPr lang="mn-MN" sz="2800" dirty="0" smtClean="0">
                <a:latin typeface="Arial" panose="020B0604020202020204" pitchFamily="34" charset="0"/>
                <a:cs typeface="Arial" panose="020B0604020202020204" pitchFamily="34" charset="0"/>
              </a:rPr>
              <a:t>Сайн туршлага танилцуулах</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66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4343400" cy="685800"/>
          </a:xfrm>
        </p:spPr>
        <p:txBody>
          <a:bodyPr>
            <a:noAutofit/>
          </a:bodyPr>
          <a:lstStyle/>
          <a:p>
            <a:r>
              <a:rPr lang="mn-MN" sz="3200" dirty="0" smtClean="0">
                <a:latin typeface="Arial" panose="020B0604020202020204" pitchFamily="34" charset="0"/>
                <a:cs typeface="Arial" panose="020B0604020202020204" pitchFamily="34" charset="0"/>
              </a:rPr>
              <a:t>Багийн ажил</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1600200"/>
            <a:ext cx="7452360" cy="4038600"/>
          </a:xfrm>
        </p:spPr>
        <p:txBody>
          <a:bodyPr>
            <a:noAutofit/>
          </a:bodyPr>
          <a:lstStyle/>
          <a:p>
            <a:pPr lvl="0"/>
            <a:r>
              <a:rPr lang="mn-MN" sz="2800" dirty="0" smtClean="0">
                <a:latin typeface="Arial" panose="020B0604020202020204" pitchFamily="34" charset="0"/>
                <a:cs typeface="Arial" panose="020B0604020202020204" pitchFamily="34" charset="0"/>
              </a:rPr>
              <a:t>БИНХ-ын Тэргүүлэгч гэж хэн бэ?</a:t>
            </a:r>
            <a:endParaRPr lang="en-US" sz="2800" dirty="0">
              <a:latin typeface="Arial" panose="020B0604020202020204" pitchFamily="34" charset="0"/>
              <a:cs typeface="Arial" panose="020B0604020202020204" pitchFamily="34" charset="0"/>
            </a:endParaRPr>
          </a:p>
          <a:p>
            <a:pPr lvl="0"/>
            <a:r>
              <a:rPr lang="mn-MN" sz="2800" dirty="0" smtClean="0">
                <a:latin typeface="Arial" panose="020B0604020202020204" pitchFamily="34" charset="0"/>
                <a:cs typeface="Arial" panose="020B0604020202020204" pitchFamily="34" charset="0"/>
              </a:rPr>
              <a:t>Тэргүүлэгчдийн үйл ажиллагаатай холбоотой одоогийн </a:t>
            </a:r>
            <a:r>
              <a:rPr lang="mn-MN" sz="2800" dirty="0">
                <a:latin typeface="Arial" panose="020B0604020202020204" pitchFamily="34" charset="0"/>
                <a:cs typeface="Arial" panose="020B0604020202020204" pitchFamily="34" charset="0"/>
              </a:rPr>
              <a:t>тулгамдаж буй </a:t>
            </a:r>
            <a:r>
              <a:rPr lang="mn-MN" sz="2800" dirty="0" smtClean="0">
                <a:latin typeface="Arial" panose="020B0604020202020204" pitchFamily="34" charset="0"/>
                <a:cs typeface="Arial" panose="020B0604020202020204" pitchFamily="34" charset="0"/>
              </a:rPr>
              <a:t>асуудал</a:t>
            </a:r>
          </a:p>
          <a:p>
            <a:pPr marL="0" lvl="0" indent="0">
              <a:buNone/>
            </a:pPr>
            <a:endParaRPr lang="mn-MN" sz="2800" dirty="0">
              <a:latin typeface="Arial" panose="020B0604020202020204" pitchFamily="34" charset="0"/>
              <a:cs typeface="Arial" panose="020B0604020202020204" pitchFamily="34" charset="0"/>
            </a:endParaRPr>
          </a:p>
          <a:p>
            <a:pPr lvl="0"/>
            <a:r>
              <a:rPr lang="mn-MN" sz="2800" dirty="0" smtClean="0">
                <a:latin typeface="Arial" panose="020B0604020202020204" pitchFamily="34" charset="0"/>
                <a:cs typeface="Arial" panose="020B0604020202020204" pitchFamily="34" charset="0"/>
              </a:rPr>
              <a:t>Хугацаа 10 минут</a:t>
            </a:r>
          </a:p>
          <a:p>
            <a:pPr lvl="0"/>
            <a:r>
              <a:rPr lang="mn-MN" sz="2800" dirty="0" smtClean="0">
                <a:latin typeface="Arial" panose="020B0604020202020204" pitchFamily="34" charset="0"/>
                <a:cs typeface="Arial" panose="020B0604020202020204" pitchFamily="34" charset="0"/>
              </a:rPr>
              <a:t>Багийн төлөөлөл танилцуулна.</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578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5"/>
          <p:cNvSpPr txBox="1">
            <a:spLocks noChangeArrowheads="1"/>
          </p:cNvSpPr>
          <p:nvPr/>
        </p:nvSpPr>
        <p:spPr bwMode="auto">
          <a:xfrm>
            <a:off x="381000" y="685800"/>
            <a:ext cx="8229600" cy="5715000"/>
          </a:xfrm>
          <a:prstGeom prst="rect">
            <a:avLst/>
          </a:prstGeom>
          <a:solidFill>
            <a:sysClr val="window" lastClr="FFFFFF">
              <a:lumMod val="100000"/>
              <a:lumOff val="0"/>
            </a:sysClr>
          </a:solidFill>
          <a:ln w="63500" cmpd="thickThin">
            <a:solidFill>
              <a:srgbClr val="F79646">
                <a:lumMod val="100000"/>
                <a:lumOff val="0"/>
              </a:srgb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algn="ctr" fontAlgn="t">
              <a:spcBef>
                <a:spcPts val="0"/>
              </a:spcBef>
              <a:spcAft>
                <a:spcPts val="0"/>
              </a:spcAft>
            </a:pPr>
            <a:r>
              <a:rPr lang="mn-MN" sz="3600" b="1" dirty="0" smtClean="0">
                <a:solidFill>
                  <a:srgbClr val="000000"/>
                </a:solidFill>
                <a:effectLst/>
                <a:latin typeface="Times New Roman" panose="02020603050405020304" pitchFamily="18" charset="0"/>
                <a:ea typeface="Times New Roman" panose="02020603050405020304" pitchFamily="18" charset="0"/>
              </a:rPr>
              <a:t>Тавин </a:t>
            </a:r>
            <a:r>
              <a:rPr lang="mn-MN" sz="3600" b="1" dirty="0">
                <a:solidFill>
                  <a:srgbClr val="000000"/>
                </a:solidFill>
                <a:effectLst/>
                <a:latin typeface="Times New Roman" panose="02020603050405020304" pitchFamily="18" charset="0"/>
                <a:ea typeface="Times New Roman" panose="02020603050405020304" pitchFamily="18" charset="0"/>
              </a:rPr>
              <a:t>ес дүгээр зүйл.</a:t>
            </a:r>
            <a:endParaRPr lang="en-US" sz="3600" dirty="0">
              <a:effectLst/>
              <a:latin typeface="Times New Roman" panose="02020603050405020304" pitchFamily="18" charset="0"/>
              <a:ea typeface="Times New Roman" panose="02020603050405020304" pitchFamily="18" charset="0"/>
            </a:endParaRPr>
          </a:p>
          <a:p>
            <a:pPr marL="0" marR="0" algn="ctr" fontAlgn="t">
              <a:spcBef>
                <a:spcPts val="0"/>
              </a:spcBef>
              <a:spcAft>
                <a:spcPts val="0"/>
              </a:spcAft>
            </a:pPr>
            <a:endParaRPr lang="mn-MN" sz="3600" dirty="0">
              <a:solidFill>
                <a:srgbClr val="000000"/>
              </a:solidFill>
              <a:latin typeface="Times New Roman" panose="02020603050405020304" pitchFamily="18" charset="0"/>
              <a:ea typeface="Times New Roman" panose="02020603050405020304" pitchFamily="18" charset="0"/>
            </a:endParaRPr>
          </a:p>
          <a:p>
            <a:pPr marL="0" marR="0" algn="ctr" fontAlgn="t">
              <a:spcBef>
                <a:spcPts val="0"/>
              </a:spcBef>
              <a:spcAft>
                <a:spcPts val="0"/>
              </a:spcAft>
            </a:pPr>
            <a:r>
              <a:rPr lang="mn-MN" sz="3600" dirty="0" smtClean="0">
                <a:solidFill>
                  <a:srgbClr val="000000"/>
                </a:solidFill>
                <a:effectLst/>
                <a:latin typeface="Times New Roman" panose="02020603050405020304" pitchFamily="18" charset="0"/>
                <a:ea typeface="Times New Roman" panose="02020603050405020304" pitchFamily="18" charset="0"/>
              </a:rPr>
              <a:t>Нутгийн </a:t>
            </a:r>
            <a:r>
              <a:rPr lang="mn-MN" sz="3600" dirty="0">
                <a:solidFill>
                  <a:srgbClr val="000000"/>
                </a:solidFill>
                <a:effectLst/>
                <a:latin typeface="Times New Roman" panose="02020603050405020304" pitchFamily="18" charset="0"/>
                <a:ea typeface="Times New Roman" panose="02020603050405020304" pitchFamily="18" charset="0"/>
              </a:rPr>
              <a:t>өөрөө удирдах байгууллага бол аймаг, нийслэл, сум, дүүрэгт тухайн нутаг дэвсгэрийн иргэдийн Төлөөлөгчдийн Хурал, баг, хороонд иргэдийн Нийтийн Хурал, тухайн Хурлын хуралдааны чөлөө цагт түүний Тэргүүлэгчид мөн.</a:t>
            </a:r>
            <a:endParaRPr lang="en-US" sz="3600" dirty="0">
              <a:effectLst/>
              <a:latin typeface="Times New Roman" panose="02020603050405020304" pitchFamily="18" charset="0"/>
              <a:ea typeface="Times New Roman" panose="02020603050405020304" pitchFamily="18" charset="0"/>
            </a:endParaRPr>
          </a:p>
          <a:p>
            <a:pPr marL="0" marR="0" indent="457200" algn="ctr" fontAlgn="t">
              <a:spcBef>
                <a:spcPts val="0"/>
              </a:spcBef>
              <a:spcAft>
                <a:spcPts val="0"/>
              </a:spcAft>
            </a:pPr>
            <a:r>
              <a:rPr lang="mn-MN" sz="3600" dirty="0">
                <a:solidFill>
                  <a:srgbClr val="333333"/>
                </a:solidFill>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mn-MN"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046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990600"/>
            <a:ext cx="6934200" cy="4920622"/>
          </a:xfrm>
        </p:spPr>
        <p:txBody>
          <a:bodyPr>
            <a:noAutofit/>
          </a:bodyPr>
          <a:lstStyle/>
          <a:p>
            <a:pPr marL="0" indent="0" algn="ctr">
              <a:buNone/>
            </a:pPr>
            <a:r>
              <a:rPr lang="mn-MN" sz="3200" dirty="0">
                <a:latin typeface="Arial" panose="020B0604020202020204" pitchFamily="34" charset="0"/>
                <a:cs typeface="Arial" panose="020B0604020202020204" pitchFamily="34" charset="0"/>
              </a:rPr>
              <a:t>23.5.Анхдугаар хуралдаанаар тухайн шатны Хурлын даргыг оролцуулан аймаг, нийслэлийн Хурлын Тэргүүлэгчдийг 7-11, сум, дүүргийн Хурлын Тэргүүлэгчдийг 5-7, баг, хорооны Хурлын Тэргүүлэгчдийг 3-5 төлөөлөгчийн бүрэлдэхүүнтэйгээр дөрвөн жилийн хугацаагаар </a:t>
            </a:r>
            <a:r>
              <a:rPr lang="mn-MN" sz="3200" dirty="0" smtClean="0">
                <a:latin typeface="Arial" panose="020B0604020202020204" pitchFamily="34" charset="0"/>
                <a:cs typeface="Arial" panose="020B0604020202020204" pitchFamily="34" charset="0"/>
              </a:rPr>
              <a:t>сонгоно.</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867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
            <a:ext cx="8001000" cy="4920622"/>
          </a:xfrm>
        </p:spPr>
        <p:txBody>
          <a:bodyPr>
            <a:noAutofit/>
          </a:bodyPr>
          <a:lstStyle/>
          <a:p>
            <a:endParaRPr lang="mn-MN" sz="2800" dirty="0">
              <a:latin typeface="Arial" panose="020B0604020202020204" pitchFamily="34" charset="0"/>
              <a:cs typeface="Arial" panose="020B0604020202020204" pitchFamily="34" charset="0"/>
            </a:endParaRPr>
          </a:p>
          <a:p>
            <a:r>
              <a:rPr lang="mn-MN" sz="2800" dirty="0">
                <a:latin typeface="Arial" panose="020B0604020202020204" pitchFamily="34" charset="0"/>
                <a:cs typeface="Arial" panose="020B0604020202020204" pitchFamily="34" charset="0"/>
              </a:rPr>
              <a:t>Хөдөөгийн багийн  хувьд :  </a:t>
            </a:r>
            <a:endParaRPr lang="mn-MN" sz="2800" dirty="0" smtClean="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lvl="0"/>
            <a:r>
              <a:rPr lang="mn-MN" sz="2800" dirty="0">
                <a:latin typeface="Arial" panose="020B0604020202020204" pitchFamily="34" charset="0"/>
                <a:cs typeface="Arial" panose="020B0604020202020204" pitchFamily="34" charset="0"/>
              </a:rPr>
              <a:t>Хөдөөгийн ажил үйлс байгаль цаг уураас хамаарал </a:t>
            </a:r>
            <a:r>
              <a:rPr lang="mn-MN" sz="2800" dirty="0" smtClean="0">
                <a:latin typeface="Arial" panose="020B0604020202020204" pitchFamily="34" charset="0"/>
                <a:cs typeface="Arial" panose="020B0604020202020204" pitchFamily="34" charset="0"/>
              </a:rPr>
              <a:t>ихтэй</a:t>
            </a:r>
            <a:endParaRPr lang="mn-MN" sz="2800" dirty="0">
              <a:latin typeface="Arial" panose="020B0604020202020204" pitchFamily="34" charset="0"/>
              <a:cs typeface="Arial" panose="020B0604020202020204" pitchFamily="34" charset="0"/>
            </a:endParaRPr>
          </a:p>
          <a:p>
            <a:pPr lvl="0"/>
            <a:r>
              <a:rPr lang="mn-MN" sz="2800" dirty="0" smtClean="0">
                <a:latin typeface="Arial" panose="020B0604020202020204" pitchFamily="34" charset="0"/>
                <a:cs typeface="Arial" panose="020B0604020202020204" pitchFamily="34" charset="0"/>
              </a:rPr>
              <a:t>Малчдын </a:t>
            </a:r>
            <a:r>
              <a:rPr lang="mn-MN" sz="2800" dirty="0">
                <a:latin typeface="Arial" panose="020B0604020202020204" pitchFamily="34" charset="0"/>
                <a:cs typeface="Arial" panose="020B0604020202020204" pitchFamily="34" charset="0"/>
              </a:rPr>
              <a:t>улирлын ажил заримдаа хол явж, хоног алгуурлах боломж олгодоггүй</a:t>
            </a:r>
            <a:endParaRPr lang="en-US" sz="2800" dirty="0">
              <a:latin typeface="Arial" panose="020B0604020202020204" pitchFamily="34" charset="0"/>
              <a:cs typeface="Arial" panose="020B0604020202020204" pitchFamily="34" charset="0"/>
            </a:endParaRPr>
          </a:p>
          <a:p>
            <a:pPr lvl="0"/>
            <a:r>
              <a:rPr lang="mn-MN" sz="2800" dirty="0">
                <a:latin typeface="Arial" panose="020B0604020202020204" pitchFamily="34" charset="0"/>
                <a:cs typeface="Arial" panose="020B0604020202020204" pitchFamily="34" charset="0"/>
              </a:rPr>
              <a:t>Унаа тэрэг элбэг биш, зам харгуй бартаатай</a:t>
            </a:r>
            <a:endParaRPr lang="en-US" sz="2800" dirty="0">
              <a:latin typeface="Arial" panose="020B0604020202020204" pitchFamily="34" charset="0"/>
              <a:cs typeface="Arial" panose="020B0604020202020204" pitchFamily="34" charset="0"/>
            </a:endParaRPr>
          </a:p>
          <a:p>
            <a:pPr lvl="0"/>
            <a:r>
              <a:rPr lang="mn-MN" sz="2800" dirty="0">
                <a:latin typeface="Arial" panose="020B0604020202020204" pitchFamily="34" charset="0"/>
                <a:cs typeface="Arial" panose="020B0604020202020204" pitchFamily="34" charset="0"/>
              </a:rPr>
              <a:t>Дэвсгэр нутаг уудам, айл өрхүүд таруу </a:t>
            </a:r>
            <a:r>
              <a:rPr lang="mn-MN" sz="2800" dirty="0" smtClean="0">
                <a:latin typeface="Arial" panose="020B0604020202020204" pitchFamily="34" charset="0"/>
                <a:cs typeface="Arial" panose="020B0604020202020204" pitchFamily="34" charset="0"/>
              </a:rPr>
              <a:t>байрлалтай</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575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BcdZcS7CQAAy9q8.jpg_large.jpg"/>
          <p:cNvPicPr>
            <a:picLocks noChangeAspect="1"/>
          </p:cNvPicPr>
          <p:nvPr/>
        </p:nvPicPr>
        <p:blipFill>
          <a:blip r:embed="rId2">
            <a:extLst>
              <a:ext uri="{28A0092B-C50C-407E-A947-70E740481C1C}">
                <a14:useLocalDpi xmlns:a14="http://schemas.microsoft.com/office/drawing/2010/main" val="0"/>
              </a:ext>
            </a:extLst>
          </a:blip>
          <a:srcRect t="5818" b="5818"/>
          <a:stretch>
            <a:fillRect/>
          </a:stretch>
        </p:blipFill>
        <p:spPr>
          <a:xfrm>
            <a:off x="10522" y="30271"/>
            <a:ext cx="9133478" cy="6453336"/>
          </a:xfrm>
          <a:prstGeom prst="rect">
            <a:avLst/>
          </a:prstGeom>
        </p:spPr>
      </p:pic>
    </p:spTree>
    <p:extLst>
      <p:ext uri="{BB962C8B-B14F-4D97-AF65-F5344CB8AC3E}">
        <p14:creationId xmlns:p14="http://schemas.microsoft.com/office/powerpoint/2010/main" val="1640583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3183</TotalTime>
  <Words>1110</Words>
  <Application>Microsoft Office PowerPoint</Application>
  <PresentationFormat>On-screen Show (4:3)</PresentationFormat>
  <Paragraphs>177</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Wisp</vt:lpstr>
      <vt:lpstr>Улсын Их Хурлын Тамгын газар, Швейцарийн хөгжлийн агентлаг,  НҮБ-ын Хөгжлийн хөтөлбөрийн “Төлөөллийн байгууллагын чадавхыг бэхжүүлэх нь” төсөл  “БАГИЙН ИРГЭДИЙН НИЙТИЙН ХУРЛЫН  СУРГАЛТЫН  СУРГАГЧ БАГШ БЭЛТГЭХ”  СУРГАЛТ</vt:lpstr>
      <vt:lpstr>PowerPoint Presentation</vt:lpstr>
      <vt:lpstr>Энэ хичээлийн зорилго</vt:lpstr>
      <vt:lpstr>Энэ хичээлийн агуулга</vt:lpstr>
      <vt:lpstr>Багийн ажил</vt:lpstr>
      <vt:lpstr>PowerPoint Presentation</vt:lpstr>
      <vt:lpstr>PowerPoint Presentation</vt:lpstr>
      <vt:lpstr>PowerPoint Presentation</vt:lpstr>
      <vt:lpstr>PowerPoint Presentation</vt:lpstr>
      <vt:lpstr>Дасгал. Тэргүүлэгчдийн бүрэн эрх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Уламжлал</vt:lpstr>
      <vt:lpstr>PowerPoint Presentation</vt:lpstr>
      <vt:lpstr>PowerPoint Presentation</vt:lpstr>
      <vt:lpstr>Сайн туршлага</vt:lpstr>
      <vt:lpstr> ХОТ АЙЛЫН ДҮРЭМ</vt:lpstr>
      <vt:lpstr>ХОТ АЙЛЫН АМИН ХОЛБОО</vt:lpstr>
      <vt:lpstr>Манлайлагч - Тэргүүлэгчид </vt:lpstr>
      <vt:lpstr>Тэргүүлэгчид - Манлайлагч </vt:lpstr>
      <vt:lpstr>Тэргүүлэгчид - Манлайлагч </vt:lpstr>
      <vt:lpstr>БИНХ-ын ажлын төлөвлөгөө боловсруулах  </vt:lpstr>
      <vt:lpstr>БИНХ-ын ажлын төлөвлөгөө боловсруулах  </vt:lpstr>
      <vt:lpstr>Хүмүүс юу хүсдэгээ мэддэг хүнд илүү их хүндлэл үзүүлдэг.  </vt:lpstr>
      <vt:lpstr>Дүгнэлт </vt:lpstr>
      <vt:lpstr>Анхаарал хандуулсанд баярлалаа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Улсын Их Хурлын Тамгын газар, Швейцарийн хөгжлийн агентлаг, НҮБ-ын Хөгжлийн хөтөлбөр “Нутгийн өөрөө удирдах байгууллагын чадавхыг бэхжүүлэх нь” төсөл “ИРГЭДИЙН ТӨЛӨӨЛӨГЧДИЙН ХУРЛЫН ТӨЛӨӨЛӨГЧДИЙН ҮНДЭСНИЙ СУУРЬ  СУРГАЛТЫН  СУРГАГЧ БАГШ БЭЛТГЭХ”  СУРГАЛТ</dc:title>
  <dc:creator>ohi tenger</dc:creator>
  <cp:lastModifiedBy>Boldbaatar</cp:lastModifiedBy>
  <cp:revision>253</cp:revision>
  <dcterms:created xsi:type="dcterms:W3CDTF">2016-11-04T04:07:49Z</dcterms:created>
  <dcterms:modified xsi:type="dcterms:W3CDTF">2017-10-22T21:38:17Z</dcterms:modified>
</cp:coreProperties>
</file>